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5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9" r:id="rId9"/>
    <p:sldId id="262" r:id="rId10"/>
    <p:sldId id="263" r:id="rId11"/>
    <p:sldId id="272" r:id="rId12"/>
    <p:sldId id="268" r:id="rId1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F3"/>
    <a:srgbClr val="987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D6D6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DCDC"/>
          </a:solidFill>
        </a:fill>
      </a:tcStyle>
    </a:wholeTbl>
    <a:band2H>
      <a:tcTxStyle/>
      <a:tcStyle>
        <a:tcBdr/>
        <a:fill>
          <a:solidFill>
            <a:schemeClr val="accent6">
              <a:lumOff val="63215"/>
            </a:schemeClr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8"/>
    <p:restoredTop sz="50067"/>
  </p:normalViewPr>
  <p:slideViewPr>
    <p:cSldViewPr snapToGrid="0" snapToObjects="1">
      <p:cViewPr>
        <p:scale>
          <a:sx n="62" d="100"/>
          <a:sy n="62" d="100"/>
        </p:scale>
        <p:origin x="3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75076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2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6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22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48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39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38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4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20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3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11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5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6/18/20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9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6/18/20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5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97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77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160EA64-D806-43AC-9DF2-F8C432F32B4C}" type="datetimeFigureOut">
              <a:rPr lang="en-US" smtClean="0"/>
              <a:pPr/>
              <a:t>6/18/20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927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  <p:sldLayoutId id="2147484148" r:id="rId13"/>
    <p:sldLayoutId id="2147484149" r:id="rId14"/>
    <p:sldLayoutId id="2147484150" r:id="rId15"/>
    <p:sldLayoutId id="2147484151" r:id="rId16"/>
    <p:sldLayoutId id="21474841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5" Type="http://schemas.microsoft.com/office/2007/relationships/hdphoto" Target="../media/hdphoto4.wdp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 txBox="1">
            <a:spLocks noGrp="1"/>
          </p:cNvSpPr>
          <p:nvPr>
            <p:ph type="title" idx="4294967295"/>
          </p:nvPr>
        </p:nvSpPr>
        <p:spPr>
          <a:xfrm>
            <a:off x="1880997" y="3125788"/>
            <a:ext cx="6096000" cy="16986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86383">
              <a:defRPr sz="6100">
                <a:solidFill>
                  <a:srgbClr val="5CA8F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dirty="0">
                <a:solidFill>
                  <a:schemeClr val="accent2">
                    <a:lumOff val="16690"/>
                  </a:schemeClr>
                </a:solidFill>
              </a:rPr>
              <a:t/>
            </a:r>
            <a:br>
              <a:rPr dirty="0">
                <a:solidFill>
                  <a:schemeClr val="accent2">
                    <a:lumOff val="16690"/>
                  </a:schemeClr>
                </a:solidFill>
              </a:rPr>
            </a:br>
            <a:r>
              <a:rPr lang="en-US" dirty="0">
                <a:solidFill>
                  <a:schemeClr val="accent2">
                    <a:lumOff val="16690"/>
                  </a:schemeClr>
                </a:solidFill>
              </a:rPr>
              <a:t/>
            </a:r>
            <a:br>
              <a:rPr lang="en-US" dirty="0">
                <a:solidFill>
                  <a:schemeClr val="accent2">
                    <a:lumOff val="16690"/>
                  </a:schemeClr>
                </a:solidFill>
              </a:rPr>
            </a:br>
            <a:r>
              <a:rPr lang="en-US" dirty="0" err="1">
                <a:solidFill>
                  <a:schemeClr val="accent2">
                    <a:lumOff val="16690"/>
                  </a:schemeClr>
                </a:solidFill>
              </a:rPr>
              <a:t>kickzsoccer</a:t>
            </a:r>
            <a:r>
              <a:rPr lang="en-US" dirty="0">
                <a:solidFill>
                  <a:schemeClr val="accent2">
                    <a:lumOff val="16690"/>
                  </a:schemeClr>
                </a:solidFill>
              </a:rPr>
              <a:t>:</a:t>
            </a:r>
            <a:br>
              <a:rPr lang="en-US" dirty="0">
                <a:solidFill>
                  <a:schemeClr val="accent2">
                    <a:lumOff val="16690"/>
                  </a:schemeClr>
                </a:solidFill>
              </a:rPr>
            </a:br>
            <a:r>
              <a:rPr lang="en-US" dirty="0">
                <a:solidFill>
                  <a:srgbClr val="008CF3"/>
                </a:solidFill>
              </a:rPr>
              <a:t>Club services</a:t>
            </a:r>
            <a:r>
              <a:rPr lang="en-US" dirty="0">
                <a:solidFill>
                  <a:schemeClr val="accent2">
                    <a:lumOff val="16690"/>
                  </a:schemeClr>
                </a:solidFill>
              </a:rPr>
              <a:t/>
            </a:r>
            <a:br>
              <a:rPr lang="en-US" dirty="0">
                <a:solidFill>
                  <a:schemeClr val="accent2">
                    <a:lumOff val="16690"/>
                  </a:schemeClr>
                </a:solidFill>
              </a:rPr>
            </a:br>
            <a:r>
              <a:rPr lang="en-US" dirty="0">
                <a:solidFill>
                  <a:schemeClr val="accent2">
                    <a:lumOff val="16690"/>
                  </a:schemeClr>
                </a:solidFill>
              </a:rPr>
              <a:t/>
            </a:r>
            <a:br>
              <a:rPr lang="en-US" dirty="0">
                <a:solidFill>
                  <a:schemeClr val="accent2">
                    <a:lumOff val="16690"/>
                  </a:schemeClr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sz="6700" dirty="0" err="1"/>
              <a:t>Kickzsoccer</a:t>
            </a:r>
            <a:r>
              <a:rPr lang="en-US" dirty="0"/>
              <a:t/>
            </a:r>
            <a:br>
              <a:rPr lang="en-US" dirty="0"/>
            </a:br>
            <a:r>
              <a:rPr sz="6100" dirty="0">
                <a:solidFill>
                  <a:srgbClr val="000000"/>
                </a:solidFill>
              </a:rPr>
              <a:t>Club Services</a:t>
            </a:r>
          </a:p>
        </p:txBody>
      </p:sp>
      <p:sp>
        <p:nvSpPr>
          <p:cNvPr id="106" name="Subtitle 2"/>
          <p:cNvSpPr txBox="1">
            <a:spLocks noGrp="1"/>
          </p:cNvSpPr>
          <p:nvPr>
            <p:ph type="body" sz="quarter" idx="4294967295"/>
          </p:nvPr>
        </p:nvSpPr>
        <p:spPr>
          <a:xfrm>
            <a:off x="856348" y="2558940"/>
            <a:ext cx="7523162" cy="401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sz="2400" dirty="0" smtClean="0"/>
              <a:t>“YEAR ROUND TRAINING SERVICE PROVIDER”</a:t>
            </a:r>
            <a:endParaRPr sz="2400" dirty="0"/>
          </a:p>
        </p:txBody>
      </p:sp>
      <p:pic>
        <p:nvPicPr>
          <p:cNvPr id="10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0527" y="239989"/>
            <a:ext cx="3429003" cy="2153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438" y="5372827"/>
            <a:ext cx="2459717" cy="1219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2800" y="5334000"/>
            <a:ext cx="1475995" cy="1475995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extBox 9"/>
          <p:cNvSpPr txBox="1"/>
          <p:nvPr/>
        </p:nvSpPr>
        <p:spPr>
          <a:xfrm>
            <a:off x="599326" y="6522738"/>
            <a:ext cx="1981201" cy="259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 b="1">
                <a:solidFill>
                  <a:srgbClr val="FFFFFF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Official </a:t>
            </a:r>
            <a:r>
              <a:rPr sz="1100"/>
              <a:t>Equipment</a:t>
            </a:r>
            <a:r>
              <a:t> Provider</a:t>
            </a:r>
          </a:p>
        </p:txBody>
      </p:sp>
      <p:sp>
        <p:nvSpPr>
          <p:cNvPr id="111" name="TextBox 11"/>
          <p:cNvSpPr txBox="1"/>
          <p:nvPr/>
        </p:nvSpPr>
        <p:spPr>
          <a:xfrm>
            <a:off x="7315200" y="6553200"/>
            <a:ext cx="1323595" cy="256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 b="1">
                <a:solidFill>
                  <a:srgbClr val="D5D5D5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t>In association with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E54E8C-29EB-5A4F-807E-A7FF17BB02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87" y="2296293"/>
            <a:ext cx="2433158" cy="4161936"/>
          </a:xfrm>
          <a:prstGeom prst="rect">
            <a:avLst/>
          </a:prstGeom>
        </p:spPr>
      </p:pic>
      <p:sp>
        <p:nvSpPr>
          <p:cNvPr id="153" name="Title 1"/>
          <p:cNvSpPr txBox="1">
            <a:spLocks noGrp="1"/>
          </p:cNvSpPr>
          <p:nvPr>
            <p:ph type="title"/>
          </p:nvPr>
        </p:nvSpPr>
        <p:spPr>
          <a:xfrm>
            <a:off x="2134281" y="388531"/>
            <a:ext cx="721995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algn="ctr"/>
            <a:r>
              <a:rPr sz="3000" dirty="0">
                <a:solidFill>
                  <a:schemeClr val="tx1"/>
                </a:solidFill>
              </a:rPr>
              <a:t>Pre-travel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008CF3"/>
                </a:solidFill>
              </a:rPr>
              <a:t>SOCCER PROGRAMS</a:t>
            </a:r>
            <a:endParaRPr dirty="0">
              <a:solidFill>
                <a:srgbClr val="008CF3"/>
              </a:solidFill>
            </a:endParaRPr>
          </a:p>
        </p:txBody>
      </p:sp>
      <p:sp>
        <p:nvSpPr>
          <p:cNvPr id="154" name="Content Placeholder 3"/>
          <p:cNvSpPr txBox="1">
            <a:spLocks noGrp="1"/>
          </p:cNvSpPr>
          <p:nvPr>
            <p:ph idx="1"/>
          </p:nvPr>
        </p:nvSpPr>
        <p:spPr>
          <a:xfrm>
            <a:off x="457198" y="1696240"/>
            <a:ext cx="6390641" cy="485696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1000"/>
              </a:lnSpc>
              <a:defRPr sz="1700">
                <a:solidFill>
                  <a:srgbClr val="0096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Kiddy Kickz Pre-K Camp (Ages 3-4)</a:t>
            </a:r>
            <a:endParaRPr sz="2200" dirty="0"/>
          </a:p>
          <a:p>
            <a:pPr marL="685800" lvl="1" indent="-336550">
              <a:lnSpc>
                <a:spcPct val="81000"/>
              </a:lnSpc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7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Our soccer enrichment programs are designed to provide players an </a:t>
            </a:r>
            <a:r>
              <a:rPr lang="en-US" dirty="0">
                <a:solidFill>
                  <a:schemeClr val="tx1"/>
                </a:solidFill>
              </a:rPr>
              <a:t>entry level </a:t>
            </a:r>
            <a:r>
              <a:rPr dirty="0">
                <a:solidFill>
                  <a:schemeClr val="tx1"/>
                </a:solidFill>
              </a:rPr>
              <a:t>opportunity to learn the fundamentals of the game in a safe and enjoyable environment. </a:t>
            </a:r>
          </a:p>
          <a:p>
            <a:pPr marL="685800" lvl="1" indent="-336550">
              <a:lnSpc>
                <a:spcPct val="81000"/>
              </a:lnSpc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7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These activities are designed to engage the players into performing basic soccer skills and fundamentals, providing an excellent introduction and head start towards their soccer careers. </a:t>
            </a:r>
          </a:p>
          <a:p>
            <a:pPr>
              <a:lnSpc>
                <a:spcPct val="81000"/>
              </a:lnSpc>
              <a:defRPr sz="1700">
                <a:solidFill>
                  <a:srgbClr val="0096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Drills 4 Skills (Ages 5-</a:t>
            </a:r>
            <a:r>
              <a:rPr lang="en-US" dirty="0"/>
              <a:t>7</a:t>
            </a:r>
            <a:r>
              <a:rPr dirty="0"/>
              <a:t>) </a:t>
            </a:r>
            <a:endParaRPr sz="2200" dirty="0"/>
          </a:p>
          <a:p>
            <a:pPr marL="685800" lvl="1" indent="-336550">
              <a:lnSpc>
                <a:spcPct val="81000"/>
              </a:lnSpc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7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Designed to help the individual player in their quest to improve their technical ball skills, confidence &amp; fitness with our unique age-specific curriculum.</a:t>
            </a:r>
            <a:endParaRPr sz="2000" dirty="0">
              <a:solidFill>
                <a:schemeClr val="tx1"/>
              </a:solidFill>
            </a:endParaRPr>
          </a:p>
          <a:p>
            <a:pPr marL="685800" lvl="1" indent="-336550">
              <a:lnSpc>
                <a:spcPct val="81000"/>
              </a:lnSpc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7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This program will challenge players in every technical aspect required to raise their game to the next level.</a:t>
            </a:r>
            <a:endParaRPr sz="2000" dirty="0">
              <a:solidFill>
                <a:schemeClr val="tx1"/>
              </a:solidFill>
            </a:endParaRPr>
          </a:p>
          <a:p>
            <a:pPr marL="685800" lvl="1" indent="-336550">
              <a:lnSpc>
                <a:spcPct val="81000"/>
              </a:lnSpc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7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Speed of execution &amp; decision-making are also areas of focus to ensure skills are performed efficiently as well as effectively on the field.</a:t>
            </a:r>
          </a:p>
        </p:txBody>
      </p:sp>
      <p:sp>
        <p:nvSpPr>
          <p:cNvPr id="155" name="Slide Number Placeholder 2"/>
          <p:cNvSpPr txBox="1">
            <a:spLocks noGrp="1"/>
          </p:cNvSpPr>
          <p:nvPr>
            <p:ph type="sldNum" sz="quarter" idx="12"/>
          </p:nvPr>
        </p:nvSpPr>
        <p:spPr>
          <a:xfrm>
            <a:off x="8530093" y="6139460"/>
            <a:ext cx="358411" cy="6375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 dirty="0"/>
          </a:p>
        </p:txBody>
      </p:sp>
      <p:sp>
        <p:nvSpPr>
          <p:cNvPr id="157" name="Slide Number Placeholder 2"/>
          <p:cNvSpPr txBox="1"/>
          <p:nvPr/>
        </p:nvSpPr>
        <p:spPr>
          <a:xfrm>
            <a:off x="6324600" y="6324600"/>
            <a:ext cx="2057400" cy="30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rPr dirty="0"/>
              <a:t>www.kickzsoccer.com</a:t>
            </a:r>
          </a:p>
        </p:txBody>
      </p:sp>
      <p:pic>
        <p:nvPicPr>
          <p:cNvPr id="10" name="Picture 4" descr="Picture 4">
            <a:extLst>
              <a:ext uri="{FF2B5EF4-FFF2-40B4-BE49-F238E27FC236}">
                <a16:creationId xmlns:a16="http://schemas.microsoft.com/office/drawing/2014/main" xmlns="" id="{0D0A288C-E9B3-5A40-9E9E-E961B78D1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567" y="288680"/>
            <a:ext cx="2240996" cy="14075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9BEA42-628B-044E-8E3C-446CD9420902}"/>
              </a:ext>
            </a:extLst>
          </p:cNvPr>
          <p:cNvSpPr/>
          <p:nvPr/>
        </p:nvSpPr>
        <p:spPr>
          <a:xfrm>
            <a:off x="2828214" y="1060866"/>
            <a:ext cx="5832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“A FUN INTRODUCTION TO SOCCER” </a:t>
            </a:r>
            <a:endParaRPr lang="en-US" sz="2400" b="1" dirty="0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1"/>
          <p:cNvSpPr txBox="1">
            <a:spLocks noGrp="1"/>
          </p:cNvSpPr>
          <p:nvPr>
            <p:ph type="title"/>
          </p:nvPr>
        </p:nvSpPr>
        <p:spPr>
          <a:xfrm>
            <a:off x="2546279" y="620206"/>
            <a:ext cx="5991546" cy="60633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1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Request </a:t>
            </a:r>
            <a:r>
              <a:rPr lang="en-US" dirty="0">
                <a:solidFill>
                  <a:srgbClr val="008CF3"/>
                </a:solidFill>
              </a:rPr>
              <a:t>more information</a:t>
            </a:r>
            <a:endParaRPr dirty="0">
              <a:solidFill>
                <a:srgbClr val="008CF3"/>
              </a:solidFill>
            </a:endParaRPr>
          </a:p>
        </p:txBody>
      </p:sp>
      <p:sp>
        <p:nvSpPr>
          <p:cNvPr id="176" name="Content Placeholder 3"/>
          <p:cNvSpPr txBox="1">
            <a:spLocks noGrp="1"/>
          </p:cNvSpPr>
          <p:nvPr>
            <p:ph idx="1"/>
          </p:nvPr>
        </p:nvSpPr>
        <p:spPr>
          <a:xfrm>
            <a:off x="2680473" y="1376503"/>
            <a:ext cx="6208032" cy="523465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868680">
              <a:lnSpc>
                <a:spcPct val="80000"/>
              </a:lnSpc>
              <a:spcBef>
                <a:spcPts val="1900"/>
              </a:spcBef>
              <a:buNone/>
              <a:defRPr sz="17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 smtClean="0">
                <a:solidFill>
                  <a:schemeClr val="tx1"/>
                </a:solidFill>
              </a:rPr>
              <a:t>Interested </a:t>
            </a:r>
            <a:r>
              <a:rPr lang="en-US" dirty="0">
                <a:solidFill>
                  <a:schemeClr val="tx1"/>
                </a:solidFill>
              </a:rPr>
              <a:t>in finding out more about </a:t>
            </a:r>
            <a:r>
              <a:rPr lang="en-US" dirty="0" err="1">
                <a:solidFill>
                  <a:schemeClr val="tx1"/>
                </a:solidFill>
              </a:rPr>
              <a:t>kicksoccer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sz="1400" dirty="0">
              <a:solidFill>
                <a:schemeClr val="tx1"/>
              </a:solidFill>
            </a:endParaRPr>
          </a:p>
          <a:p>
            <a:pPr marL="331787" lvl="1" indent="0" defTabSz="868680">
              <a:lnSpc>
                <a:spcPct val="80000"/>
              </a:lnSpc>
              <a:spcBef>
                <a:spcPts val="500"/>
              </a:spcBef>
              <a:buClr>
                <a:schemeClr val="accent6">
                  <a:lumOff val="34901"/>
                </a:schemeClr>
              </a:buClr>
              <a:buNone/>
              <a:defRPr sz="17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rgbClr val="008CF3"/>
                </a:solidFill>
              </a:rPr>
              <a:t>presentation</a:t>
            </a:r>
            <a:endParaRPr sz="1200" dirty="0">
              <a:solidFill>
                <a:srgbClr val="008CF3"/>
              </a:solidFill>
            </a:endParaRPr>
          </a:p>
          <a:p>
            <a:pPr marL="919955" lvl="2" indent="-268446" defTabSz="868680">
              <a:lnSpc>
                <a:spcPct val="80000"/>
              </a:lnSpc>
              <a:spcBef>
                <a:spcPts val="500"/>
              </a:spcBef>
              <a:defRPr sz="15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chemeClr val="tx1"/>
                </a:solidFill>
              </a:rPr>
              <a:t>Contact </a:t>
            </a:r>
            <a:r>
              <a:rPr lang="en-US" dirty="0" err="1">
                <a:solidFill>
                  <a:schemeClr val="tx1"/>
                </a:solidFill>
              </a:rPr>
              <a:t>Kickzsoccer</a:t>
            </a:r>
            <a:r>
              <a:rPr lang="en-US" dirty="0">
                <a:solidFill>
                  <a:schemeClr val="tx1"/>
                </a:solidFill>
              </a:rPr>
              <a:t> to schedule your presentation</a:t>
            </a:r>
            <a:r>
              <a:rPr dirty="0">
                <a:solidFill>
                  <a:schemeClr val="tx1"/>
                </a:solidFill>
              </a:rPr>
              <a:t>.</a:t>
            </a:r>
            <a:endParaRPr sz="1100" dirty="0">
              <a:solidFill>
                <a:schemeClr val="tx1"/>
              </a:solidFill>
            </a:endParaRPr>
          </a:p>
          <a:p>
            <a:pPr marL="919955" lvl="2" indent="-268446" defTabSz="868680">
              <a:lnSpc>
                <a:spcPct val="80000"/>
              </a:lnSpc>
              <a:spcBef>
                <a:spcPts val="500"/>
              </a:spcBef>
              <a:defRPr sz="15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chemeClr val="tx1"/>
                </a:solidFill>
              </a:rPr>
              <a:t>A member of our staff will meet with your board members at a time and location of your choice</a:t>
            </a:r>
            <a:r>
              <a:rPr lang="en-US" sz="1100" dirty="0">
                <a:solidFill>
                  <a:schemeClr val="tx1"/>
                </a:solidFill>
              </a:rPr>
              <a:t>                        </a:t>
            </a:r>
            <a:endParaRPr sz="1100" dirty="0">
              <a:solidFill>
                <a:schemeClr val="tx1"/>
              </a:solidFill>
            </a:endParaRPr>
          </a:p>
          <a:p>
            <a:pPr marL="919955" lvl="2" indent="-268446" defTabSz="868680">
              <a:lnSpc>
                <a:spcPct val="80000"/>
              </a:lnSpc>
              <a:spcBef>
                <a:spcPts val="500"/>
              </a:spcBef>
              <a:defRPr sz="11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sz="1100" dirty="0">
              <a:solidFill>
                <a:schemeClr val="tx1"/>
              </a:solidFill>
            </a:endParaRPr>
          </a:p>
          <a:p>
            <a:pPr marL="331787" lvl="1" indent="0" defTabSz="868680">
              <a:lnSpc>
                <a:spcPct val="80000"/>
              </a:lnSpc>
              <a:spcBef>
                <a:spcPts val="500"/>
              </a:spcBef>
              <a:buClr>
                <a:schemeClr val="accent6">
                  <a:lumOff val="34901"/>
                </a:schemeClr>
              </a:buClr>
              <a:buNone/>
              <a:defRPr sz="17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rgbClr val="008CF3"/>
                </a:solidFill>
              </a:rPr>
              <a:t>Training </a:t>
            </a:r>
            <a:r>
              <a:rPr lang="en-US" dirty="0" smtClean="0">
                <a:solidFill>
                  <a:srgbClr val="008CF3"/>
                </a:solidFill>
              </a:rPr>
              <a:t>demonstration</a:t>
            </a:r>
            <a:endParaRPr sz="1200" dirty="0">
              <a:solidFill>
                <a:srgbClr val="008CF3"/>
              </a:solidFill>
            </a:endParaRPr>
          </a:p>
          <a:p>
            <a:pPr marL="919955" lvl="2" indent="-268446" defTabSz="868680">
              <a:lnSpc>
                <a:spcPct val="80000"/>
              </a:lnSpc>
              <a:spcBef>
                <a:spcPts val="500"/>
              </a:spcBef>
              <a:defRPr sz="15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chemeClr val="tx1"/>
                </a:solidFill>
              </a:rPr>
              <a:t>Why not experience our training first hand with a member of our coaching staff?</a:t>
            </a:r>
            <a:endParaRPr sz="1100" dirty="0">
              <a:solidFill>
                <a:schemeClr val="tx1"/>
              </a:solidFill>
            </a:endParaRPr>
          </a:p>
          <a:p>
            <a:pPr marL="919955" lvl="2" indent="-268446" defTabSz="868680">
              <a:lnSpc>
                <a:spcPct val="80000"/>
              </a:lnSpc>
              <a:spcBef>
                <a:spcPts val="500"/>
              </a:spcBef>
              <a:defRPr sz="15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 err="1">
                <a:solidFill>
                  <a:schemeClr val="tx1"/>
                </a:solidFill>
              </a:rPr>
              <a:t>Kickzsoccer</a:t>
            </a:r>
            <a:r>
              <a:rPr lang="en-US" dirty="0">
                <a:solidFill>
                  <a:schemeClr val="tx1"/>
                </a:solidFill>
              </a:rPr>
              <a:t> will send a trainer to run a practice with your players at a time &amp; location convenient for you!</a:t>
            </a:r>
          </a:p>
          <a:p>
            <a:pPr marL="331787" lvl="1" indent="0" defTabSz="868680">
              <a:lnSpc>
                <a:spcPct val="80000"/>
              </a:lnSpc>
              <a:spcBef>
                <a:spcPts val="500"/>
              </a:spcBef>
              <a:buClr>
                <a:schemeClr val="accent6">
                  <a:lumOff val="34901"/>
                </a:schemeClr>
              </a:buClr>
              <a:buNone/>
              <a:defRPr sz="17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lang="en-US" dirty="0">
              <a:solidFill>
                <a:srgbClr val="008CF3"/>
              </a:solidFill>
            </a:endParaRPr>
          </a:p>
          <a:p>
            <a:pPr marL="331787" lvl="1" indent="0" defTabSz="868680">
              <a:lnSpc>
                <a:spcPct val="80000"/>
              </a:lnSpc>
              <a:spcBef>
                <a:spcPts val="500"/>
              </a:spcBef>
              <a:buClr>
                <a:schemeClr val="accent6">
                  <a:lumOff val="34901"/>
                </a:schemeClr>
              </a:buClr>
              <a:buNone/>
              <a:defRPr sz="17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rgbClr val="008CF3"/>
                </a:solidFill>
              </a:rPr>
              <a:t>Phone / Email</a:t>
            </a:r>
            <a:endParaRPr lang="en-US" sz="1200" dirty="0">
              <a:solidFill>
                <a:srgbClr val="008CF3"/>
              </a:solidFill>
            </a:endParaRPr>
          </a:p>
          <a:p>
            <a:pPr marL="919955" lvl="2" indent="-268446" defTabSz="868680">
              <a:lnSpc>
                <a:spcPct val="80000"/>
              </a:lnSpc>
              <a:spcBef>
                <a:spcPts val="500"/>
              </a:spcBef>
              <a:defRPr sz="15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sz="1500" dirty="0">
                <a:solidFill>
                  <a:schemeClr val="tx1"/>
                </a:solidFill>
              </a:rPr>
              <a:t>Simply email or call our office for more information</a:t>
            </a:r>
          </a:p>
          <a:p>
            <a:pPr marL="651509" lvl="2" indent="0" defTabSz="868680">
              <a:lnSpc>
                <a:spcPct val="80000"/>
              </a:lnSpc>
              <a:spcBef>
                <a:spcPts val="500"/>
              </a:spcBef>
              <a:buNone/>
              <a:defRPr sz="15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177" name="Slide Number Placeholder 2"/>
          <p:cNvSpPr txBox="1">
            <a:spLocks noGrp="1"/>
          </p:cNvSpPr>
          <p:nvPr>
            <p:ph type="sldNum" sz="quarter" idx="12"/>
          </p:nvPr>
        </p:nvSpPr>
        <p:spPr>
          <a:xfrm>
            <a:off x="8309530" y="6139460"/>
            <a:ext cx="578975" cy="6375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179" name="Slide Number Placeholder 2"/>
          <p:cNvSpPr txBox="1"/>
          <p:nvPr/>
        </p:nvSpPr>
        <p:spPr>
          <a:xfrm>
            <a:off x="6324600" y="6324600"/>
            <a:ext cx="2057400" cy="30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www.kickzsoccer.com</a:t>
            </a:r>
          </a:p>
        </p:txBody>
      </p:sp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xmlns="" id="{220F07FF-17CD-1941-9A74-FC5888F17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567" y="288680"/>
            <a:ext cx="2240996" cy="1407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2D668A-D84B-F44C-A12C-36184399D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6" y="3651849"/>
            <a:ext cx="2086515" cy="1562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FAEEED-4A8B-464C-AE83-9F3577175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852" y1="14554" x2="54852" y2="14554"/>
                        <a14:foregroundMark x1="57384" y1="20188" x2="57384" y2="20188"/>
                        <a14:foregroundMark x1="47257" y1="28638" x2="47257" y2="28638"/>
                        <a14:foregroundMark x1="31224" y1="21127" x2="31224" y2="21127"/>
                        <a14:foregroundMark x1="36287" y1="23474" x2="36287" y2="23474"/>
                        <a14:foregroundMark x1="36287" y1="40376" x2="36287" y2="40376"/>
                        <a14:foregroundMark x1="40928" y1="44131" x2="40928" y2="44131"/>
                        <a14:foregroundMark x1="57384" y1="39906" x2="57384" y2="39906"/>
                        <a14:foregroundMark x1="43038" y1="41784" x2="43038" y2="41784"/>
                        <a14:foregroundMark x1="46414" y1="40845" x2="46414" y2="40845"/>
                        <a14:foregroundMark x1="31224" y1="45540" x2="31224" y2="45540"/>
                        <a14:foregroundMark x1="67932" y1="27230" x2="67932" y2="27230"/>
                        <a14:foregroundMark x1="70886" y1="31925" x2="70886" y2="31925"/>
                        <a14:foregroundMark x1="70464" y1="37559" x2="70464" y2="37559"/>
                        <a14:foregroundMark x1="71730" y1="38498" x2="71730" y2="38498"/>
                        <a14:foregroundMark x1="81435" y1="48826" x2="81435" y2="48826"/>
                        <a14:foregroundMark x1="33755" y1="34742" x2="33755" y2="34742"/>
                        <a14:foregroundMark x1="37553" y1="18310" x2="37553" y2="18310"/>
                        <a14:foregroundMark x1="49789" y1="28169" x2="49789" y2="28169"/>
                        <a14:foregroundMark x1="58228" y1="32864" x2="58228" y2="32864"/>
                        <a14:foregroundMark x1="62447" y1="84507" x2="62447" y2="84507"/>
                        <a14:foregroundMark x1="64135" y1="84507" x2="64135" y2="84507"/>
                        <a14:foregroundMark x1="63713" y1="82629" x2="63713" y2="82629"/>
                        <a14:foregroundMark x1="64557" y1="88263" x2="64557" y2="88263"/>
                        <a14:foregroundMark x1="64557" y1="32394" x2="64557" y2="32394"/>
                        <a14:foregroundMark x1="70464" y1="63380" x2="70464" y2="63380"/>
                        <a14:foregroundMark x1="71730" y1="62441" x2="71730" y2="62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2" y="1591905"/>
            <a:ext cx="2274842" cy="2044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6563E4A-E9A9-094D-BCCE-B332C66B0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5" y="5229526"/>
            <a:ext cx="1470395" cy="12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7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6"/>
          <p:cNvSpPr txBox="1"/>
          <p:nvPr/>
        </p:nvSpPr>
        <p:spPr>
          <a:xfrm>
            <a:off x="2517387" y="671559"/>
            <a:ext cx="59436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Contact </a:t>
            </a:r>
            <a:r>
              <a:rPr dirty="0" err="1">
                <a:solidFill>
                  <a:srgbClr val="008CF3"/>
                </a:solidFill>
              </a:rPr>
              <a:t>Kickzsoccer</a:t>
            </a:r>
            <a:endParaRPr dirty="0">
              <a:solidFill>
                <a:srgbClr val="008CF3"/>
              </a:solidFill>
            </a:endParaRPr>
          </a:p>
        </p:txBody>
      </p:sp>
      <p:sp>
        <p:nvSpPr>
          <p:cNvPr id="189" name="Rectangle 7"/>
          <p:cNvSpPr txBox="1"/>
          <p:nvPr/>
        </p:nvSpPr>
        <p:spPr>
          <a:xfrm>
            <a:off x="804118" y="1794512"/>
            <a:ext cx="2509350" cy="37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GENERAL ENQUIRIES</a:t>
            </a:r>
          </a:p>
        </p:txBody>
      </p:sp>
      <p:sp>
        <p:nvSpPr>
          <p:cNvPr id="190" name="Rectangle 8"/>
          <p:cNvSpPr txBox="1"/>
          <p:nvPr/>
        </p:nvSpPr>
        <p:spPr>
          <a:xfrm>
            <a:off x="4617377" y="1795414"/>
            <a:ext cx="184922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CLUB SERVICES</a:t>
            </a:r>
          </a:p>
        </p:txBody>
      </p:sp>
      <p:pic>
        <p:nvPicPr>
          <p:cNvPr id="191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914400" y="2438400"/>
            <a:ext cx="642529" cy="557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22" y="0"/>
                </a:moveTo>
                <a:cubicBezTo>
                  <a:pt x="1398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398" y="21600"/>
                  <a:pt x="3122" y="21600"/>
                </a:cubicBezTo>
                <a:lnTo>
                  <a:pt x="18478" y="21600"/>
                </a:lnTo>
                <a:cubicBezTo>
                  <a:pt x="20202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202" y="0"/>
                  <a:pt x="18478" y="0"/>
                </a:cubicBezTo>
                <a:lnTo>
                  <a:pt x="3122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192" name="Rectangle 10"/>
          <p:cNvSpPr txBox="1"/>
          <p:nvPr/>
        </p:nvSpPr>
        <p:spPr>
          <a:xfrm>
            <a:off x="1600200" y="2667000"/>
            <a:ext cx="917187" cy="37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EMAIL</a:t>
            </a:r>
            <a:r>
              <a:rPr dirty="0"/>
              <a:t>: </a:t>
            </a:r>
          </a:p>
        </p:txBody>
      </p:sp>
      <p:sp>
        <p:nvSpPr>
          <p:cNvPr id="193" name="Rectangle 11"/>
          <p:cNvSpPr txBox="1"/>
          <p:nvPr/>
        </p:nvSpPr>
        <p:spPr>
          <a:xfrm>
            <a:off x="914400" y="3124200"/>
            <a:ext cx="2602107" cy="358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5CA8F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Info@kickzsoccer.com</a:t>
            </a:r>
          </a:p>
        </p:txBody>
      </p:sp>
      <p:pic>
        <p:nvPicPr>
          <p:cNvPr id="194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914400" y="3657600"/>
            <a:ext cx="614363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72" y="0"/>
                </a:moveTo>
                <a:cubicBezTo>
                  <a:pt x="159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599" y="21600"/>
                  <a:pt x="3572" y="21600"/>
                </a:cubicBezTo>
                <a:lnTo>
                  <a:pt x="18028" y="21600"/>
                </a:lnTo>
                <a:cubicBezTo>
                  <a:pt x="20001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001" y="0"/>
                  <a:pt x="18028" y="0"/>
                </a:cubicBezTo>
                <a:lnTo>
                  <a:pt x="3572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195" name="Rectangle 13"/>
          <p:cNvSpPr txBox="1"/>
          <p:nvPr/>
        </p:nvSpPr>
        <p:spPr>
          <a:xfrm>
            <a:off x="1600200" y="3886200"/>
            <a:ext cx="980587" cy="37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PHONE</a:t>
            </a:r>
            <a:r>
              <a:rPr dirty="0"/>
              <a:t>:</a:t>
            </a:r>
          </a:p>
        </p:txBody>
      </p:sp>
      <p:sp>
        <p:nvSpPr>
          <p:cNvPr id="196" name="Rectangle 14"/>
          <p:cNvSpPr txBox="1"/>
          <p:nvPr/>
        </p:nvSpPr>
        <p:spPr>
          <a:xfrm>
            <a:off x="914399" y="4343400"/>
            <a:ext cx="261225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5CA8F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dirty="0"/>
              <a:t>Office:  (973) </a:t>
            </a:r>
            <a:r>
              <a:rPr lang="en-US" dirty="0" smtClean="0"/>
              <a:t>452 5826</a:t>
            </a:r>
            <a:endParaRPr dirty="0"/>
          </a:p>
        </p:txBody>
      </p:sp>
      <p:pic>
        <p:nvPicPr>
          <p:cNvPr id="197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4400" y="4876800"/>
            <a:ext cx="609600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0"/>
                </a:moveTo>
                <a:cubicBezTo>
                  <a:pt x="1612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19988" y="0"/>
                  <a:pt x="18000" y="0"/>
                </a:cubicBez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198" name="Rectangle 16"/>
          <p:cNvSpPr txBox="1"/>
          <p:nvPr/>
        </p:nvSpPr>
        <p:spPr>
          <a:xfrm>
            <a:off x="1600200" y="5117067"/>
            <a:ext cx="232729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MAILING ADDRESS: </a:t>
            </a:r>
          </a:p>
        </p:txBody>
      </p:sp>
      <p:sp>
        <p:nvSpPr>
          <p:cNvPr id="199" name="Rectangle 17"/>
          <p:cNvSpPr txBox="1"/>
          <p:nvPr/>
        </p:nvSpPr>
        <p:spPr>
          <a:xfrm>
            <a:off x="4633968" y="5052062"/>
            <a:ext cx="4572000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5CA8F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>
                <a:solidFill>
                  <a:schemeClr val="tx1"/>
                </a:solidFill>
              </a:rPr>
              <a:t>Kickzsoccer</a:t>
            </a:r>
            <a:r>
              <a:rPr dirty="0">
                <a:solidFill>
                  <a:schemeClr val="tx1"/>
                </a:solidFill>
              </a:rPr>
              <a:t> LLC</a:t>
            </a:r>
          </a:p>
          <a:p>
            <a:pPr>
              <a:defRPr>
                <a:solidFill>
                  <a:srgbClr val="5CA8F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chemeClr val="tx1"/>
                </a:solidFill>
              </a:rPr>
              <a:t>137 Mountain Avenue</a:t>
            </a:r>
            <a:r>
              <a:rPr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Unit 3</a:t>
            </a:r>
          </a:p>
          <a:p>
            <a:pPr>
              <a:defRPr>
                <a:solidFill>
                  <a:srgbClr val="5CA8F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Hackettstown, NJ, 07840</a:t>
            </a:r>
          </a:p>
        </p:txBody>
      </p:sp>
      <p:pic>
        <p:nvPicPr>
          <p:cNvPr id="200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724400" y="2438400"/>
            <a:ext cx="642529" cy="557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22" y="0"/>
                </a:moveTo>
                <a:cubicBezTo>
                  <a:pt x="1398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398" y="21600"/>
                  <a:pt x="3122" y="21600"/>
                </a:cubicBezTo>
                <a:lnTo>
                  <a:pt x="18478" y="21600"/>
                </a:lnTo>
                <a:cubicBezTo>
                  <a:pt x="20202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202" y="0"/>
                  <a:pt x="18478" y="0"/>
                </a:cubicBezTo>
                <a:lnTo>
                  <a:pt x="3122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pic>
        <p:nvPicPr>
          <p:cNvPr id="201" name="Picture 19" descr="Picture 19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4719637" y="3581400"/>
            <a:ext cx="614363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72" y="0"/>
                </a:moveTo>
                <a:cubicBezTo>
                  <a:pt x="159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599" y="21600"/>
                  <a:pt x="3572" y="21600"/>
                </a:cubicBezTo>
                <a:lnTo>
                  <a:pt x="18028" y="21600"/>
                </a:lnTo>
                <a:cubicBezTo>
                  <a:pt x="20001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001" y="0"/>
                  <a:pt x="18028" y="0"/>
                </a:cubicBezTo>
                <a:lnTo>
                  <a:pt x="3572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202" name="Rectangle 20"/>
          <p:cNvSpPr txBox="1"/>
          <p:nvPr/>
        </p:nvSpPr>
        <p:spPr>
          <a:xfrm>
            <a:off x="4724400" y="3124200"/>
            <a:ext cx="3877824" cy="358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5CA8F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Garethchitticks@kickzsoccer.com</a:t>
            </a:r>
          </a:p>
        </p:txBody>
      </p:sp>
      <p:sp>
        <p:nvSpPr>
          <p:cNvPr id="203" name="Rectangle 21"/>
          <p:cNvSpPr txBox="1"/>
          <p:nvPr/>
        </p:nvSpPr>
        <p:spPr>
          <a:xfrm>
            <a:off x="5410200" y="3810000"/>
            <a:ext cx="980587" cy="37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PHONE</a:t>
            </a:r>
            <a:r>
              <a:rPr dirty="0"/>
              <a:t>:</a:t>
            </a:r>
          </a:p>
        </p:txBody>
      </p:sp>
      <p:sp>
        <p:nvSpPr>
          <p:cNvPr id="204" name="Rectangle 22"/>
          <p:cNvSpPr txBox="1"/>
          <p:nvPr/>
        </p:nvSpPr>
        <p:spPr>
          <a:xfrm>
            <a:off x="4724400" y="4343400"/>
            <a:ext cx="2602777" cy="358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5CA8F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Office:  (973) 270 7542</a:t>
            </a:r>
          </a:p>
        </p:txBody>
      </p:sp>
      <p:sp>
        <p:nvSpPr>
          <p:cNvPr id="205" name="Rectangle 23"/>
          <p:cNvSpPr txBox="1"/>
          <p:nvPr/>
        </p:nvSpPr>
        <p:spPr>
          <a:xfrm>
            <a:off x="5410200" y="2667000"/>
            <a:ext cx="917187" cy="37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EMAIL: </a:t>
            </a:r>
          </a:p>
        </p:txBody>
      </p:sp>
      <p:sp>
        <p:nvSpPr>
          <p:cNvPr id="206" name="Rectangle 26"/>
          <p:cNvSpPr txBox="1"/>
          <p:nvPr/>
        </p:nvSpPr>
        <p:spPr>
          <a:xfrm>
            <a:off x="6101048" y="6324600"/>
            <a:ext cx="1975466" cy="30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www.kickzsoccer.com</a:t>
            </a:r>
          </a:p>
        </p:txBody>
      </p:sp>
      <p:sp>
        <p:nvSpPr>
          <p:cNvPr id="207" name="Slide Number Placeholder 2"/>
          <p:cNvSpPr txBox="1">
            <a:spLocks noGrp="1"/>
          </p:cNvSpPr>
          <p:nvPr>
            <p:ph type="sldNum" sz="quarter" idx="12"/>
          </p:nvPr>
        </p:nvSpPr>
        <p:spPr>
          <a:xfrm>
            <a:off x="8275819" y="6139460"/>
            <a:ext cx="612684" cy="6375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209" name="TextBox 31"/>
          <p:cNvSpPr txBox="1"/>
          <p:nvPr/>
        </p:nvSpPr>
        <p:spPr>
          <a:xfrm>
            <a:off x="240374" y="6324600"/>
            <a:ext cx="4850042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600" i="1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>
                <a:solidFill>
                  <a:schemeClr val="tx1"/>
                </a:solidFill>
              </a:rPr>
              <a:t>Copyright © 2012 </a:t>
            </a:r>
            <a:r>
              <a:rPr dirty="0" err="1">
                <a:solidFill>
                  <a:schemeClr val="tx1"/>
                </a:solidFill>
              </a:rPr>
              <a:t>Kickzsoccer</a:t>
            </a:r>
            <a:r>
              <a:rPr dirty="0">
                <a:solidFill>
                  <a:schemeClr val="tx1"/>
                </a:solidFill>
              </a:rPr>
              <a:t>. All Rights Reserved</a:t>
            </a:r>
            <a:r>
              <a:rPr i="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4" name="Picture 4" descr="Picture 4">
            <a:extLst>
              <a:ext uri="{FF2B5EF4-FFF2-40B4-BE49-F238E27FC236}">
                <a16:creationId xmlns:a16="http://schemas.microsoft.com/office/drawing/2014/main" xmlns="" id="{9689F123-D20F-4948-8776-A690A184D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567" y="288680"/>
            <a:ext cx="2240996" cy="140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1"/>
          <p:cNvSpPr txBox="1">
            <a:spLocks noGrp="1"/>
          </p:cNvSpPr>
          <p:nvPr>
            <p:ph type="title"/>
          </p:nvPr>
        </p:nvSpPr>
        <p:spPr>
          <a:xfrm>
            <a:off x="2209087" y="305674"/>
            <a:ext cx="6815172" cy="131248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0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algn="ctr"/>
            <a:r>
              <a:rPr dirty="0" smtClean="0">
                <a:solidFill>
                  <a:schemeClr val="tx1"/>
                </a:solidFill>
              </a:rPr>
              <a:t>Table </a:t>
            </a:r>
            <a:r>
              <a:rPr dirty="0">
                <a:solidFill>
                  <a:schemeClr val="tx1"/>
                </a:solidFill>
              </a:rPr>
              <a:t>of </a:t>
            </a:r>
            <a:r>
              <a:rPr dirty="0" smtClean="0">
                <a:solidFill>
                  <a:srgbClr val="008CF3"/>
                </a:solidFill>
              </a:rPr>
              <a:t>Contents</a:t>
            </a:r>
            <a:r>
              <a:rPr lang="en-US" dirty="0" smtClean="0">
                <a:solidFill>
                  <a:srgbClr val="008CF3"/>
                </a:solidFill>
              </a:rPr>
              <a:t/>
            </a:r>
            <a:br>
              <a:rPr lang="en-US" dirty="0" smtClean="0">
                <a:solidFill>
                  <a:srgbClr val="008CF3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”what can we offer your soccer club”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14" name="Content Placeholder 3"/>
          <p:cNvSpPr txBox="1">
            <a:spLocks noGrp="1"/>
          </p:cNvSpPr>
          <p:nvPr>
            <p:ph idx="1"/>
          </p:nvPr>
        </p:nvSpPr>
        <p:spPr>
          <a:xfrm>
            <a:off x="549275" y="1493463"/>
            <a:ext cx="8042276" cy="48311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4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About Us: </a:t>
            </a:r>
            <a:r>
              <a:rPr dirty="0">
                <a:solidFill>
                  <a:srgbClr val="008CF3"/>
                </a:solidFill>
              </a:rPr>
              <a:t>See </a:t>
            </a:r>
            <a:r>
              <a:rPr lang="en-US" dirty="0">
                <a:solidFill>
                  <a:srgbClr val="008CF3"/>
                </a:solidFill>
              </a:rPr>
              <a:t>Slide</a:t>
            </a:r>
            <a:r>
              <a:rPr dirty="0">
                <a:solidFill>
                  <a:srgbClr val="008CF3"/>
                </a:solidFill>
              </a:rPr>
              <a:t> 3</a:t>
            </a:r>
            <a:r>
              <a:rPr dirty="0" smtClean="0">
                <a:solidFill>
                  <a:srgbClr val="008CF3"/>
                </a:solidFill>
              </a:rPr>
              <a:t>.</a:t>
            </a:r>
            <a:endParaRPr u="sng" dirty="0">
              <a:solidFill>
                <a:srgbClr val="FF0000"/>
              </a:solidFill>
              <a:uFill>
                <a:solidFill>
                  <a:srgbClr val="0000FF"/>
                </a:solidFill>
              </a:uFill>
              <a:hlinkClick r:id="rId2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  <a:defRPr sz="14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Team Training Services: </a:t>
            </a:r>
            <a:r>
              <a:rPr dirty="0">
                <a:solidFill>
                  <a:srgbClr val="008CF3"/>
                </a:solidFill>
              </a:rPr>
              <a:t>See </a:t>
            </a:r>
            <a:r>
              <a:rPr lang="en-US" dirty="0">
                <a:solidFill>
                  <a:srgbClr val="008CF3"/>
                </a:solidFill>
              </a:rPr>
              <a:t>Slides</a:t>
            </a:r>
            <a:r>
              <a:rPr dirty="0">
                <a:solidFill>
                  <a:srgbClr val="008CF3"/>
                </a:solidFill>
              </a:rPr>
              <a:t> 4-</a:t>
            </a:r>
            <a:r>
              <a:rPr lang="en-US" dirty="0">
                <a:solidFill>
                  <a:srgbClr val="008CF3"/>
                </a:solidFill>
              </a:rPr>
              <a:t>5</a:t>
            </a:r>
            <a:r>
              <a:rPr dirty="0">
                <a:solidFill>
                  <a:srgbClr val="008CF3"/>
                </a:solidFill>
              </a:rPr>
              <a:t>. </a:t>
            </a:r>
            <a:endParaRPr lang="en-US" u="sng" dirty="0">
              <a:solidFill>
                <a:srgbClr val="FF0000"/>
              </a:solidFill>
              <a:uFill>
                <a:solidFill>
                  <a:srgbClr val="0000FF"/>
                </a:solidFill>
              </a:uFill>
            </a:endParaRPr>
          </a:p>
          <a:p>
            <a:pPr>
              <a:lnSpc>
                <a:spcPct val="90000"/>
              </a:lnSpc>
              <a:defRPr sz="14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u="sng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</a:rPr>
              <a:t>Lesson Plan Samples: </a:t>
            </a:r>
            <a:r>
              <a:rPr lang="en-US" u="sng" dirty="0">
                <a:solidFill>
                  <a:srgbClr val="008CF3"/>
                </a:solidFill>
                <a:uFill>
                  <a:solidFill>
                    <a:srgbClr val="0000FF"/>
                  </a:solidFill>
                </a:uFill>
              </a:rPr>
              <a:t>See Slide 6. 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defRPr sz="14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Skill Builder Training: </a:t>
            </a:r>
            <a:r>
              <a:rPr dirty="0">
                <a:solidFill>
                  <a:srgbClr val="008CF3"/>
                </a:solidFill>
              </a:rPr>
              <a:t>See </a:t>
            </a:r>
            <a:r>
              <a:rPr lang="en-US" dirty="0">
                <a:solidFill>
                  <a:srgbClr val="008CF3"/>
                </a:solidFill>
              </a:rPr>
              <a:t>Slide 7</a:t>
            </a:r>
            <a:r>
              <a:rPr dirty="0">
                <a:solidFill>
                  <a:srgbClr val="008CF3"/>
                </a:solidFill>
              </a:rPr>
              <a:t>. </a:t>
            </a:r>
            <a:endParaRPr lang="en-US" u="sng" dirty="0">
              <a:solidFill>
                <a:srgbClr val="FF0000"/>
              </a:solidFill>
              <a:uFill>
                <a:solidFill>
                  <a:srgbClr val="0000FF"/>
                </a:solidFill>
              </a:uFill>
            </a:endParaRPr>
          </a:p>
          <a:p>
            <a:pPr>
              <a:lnSpc>
                <a:spcPct val="90000"/>
              </a:lnSpc>
              <a:defRPr sz="14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chemeClr val="tx1"/>
                </a:solidFill>
              </a:rPr>
              <a:t>Tryout Support Services: </a:t>
            </a:r>
            <a:r>
              <a:rPr lang="en-US" dirty="0">
                <a:solidFill>
                  <a:srgbClr val="008CF3"/>
                </a:solidFill>
              </a:rPr>
              <a:t>See Slide 8.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defRPr sz="14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Seasonal Summer Camps: </a:t>
            </a:r>
            <a:r>
              <a:rPr dirty="0">
                <a:solidFill>
                  <a:srgbClr val="008CF3"/>
                </a:solidFill>
              </a:rPr>
              <a:t>See </a:t>
            </a:r>
            <a:r>
              <a:rPr lang="en-US" dirty="0">
                <a:solidFill>
                  <a:srgbClr val="008CF3"/>
                </a:solidFill>
              </a:rPr>
              <a:t>Slide 9</a:t>
            </a:r>
            <a:r>
              <a:rPr dirty="0">
                <a:solidFill>
                  <a:srgbClr val="008CF3"/>
                </a:solidFill>
              </a:rPr>
              <a:t>. </a:t>
            </a:r>
            <a:endParaRPr lang="en-US" u="sng" dirty="0">
              <a:solidFill>
                <a:srgbClr val="FF0000"/>
              </a:solidFill>
              <a:uFill>
                <a:solidFill>
                  <a:srgbClr val="0000FF"/>
                </a:solidFill>
              </a:uFill>
            </a:endParaRPr>
          </a:p>
          <a:p>
            <a:pPr>
              <a:lnSpc>
                <a:spcPct val="90000"/>
              </a:lnSpc>
              <a:defRPr sz="14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Pre-Travel Support: </a:t>
            </a:r>
            <a:r>
              <a:rPr dirty="0">
                <a:solidFill>
                  <a:srgbClr val="008CF3"/>
                </a:solidFill>
              </a:rPr>
              <a:t>See </a:t>
            </a:r>
            <a:r>
              <a:rPr lang="en-US" dirty="0">
                <a:solidFill>
                  <a:srgbClr val="008CF3"/>
                </a:solidFill>
              </a:rPr>
              <a:t>Slide 10</a:t>
            </a:r>
            <a:r>
              <a:rPr dirty="0">
                <a:solidFill>
                  <a:srgbClr val="008CF3"/>
                </a:solidFill>
              </a:rPr>
              <a:t>. 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defRPr sz="14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Recreational Program Support: </a:t>
            </a:r>
            <a:r>
              <a:rPr dirty="0">
                <a:solidFill>
                  <a:srgbClr val="008CF3"/>
                </a:solidFill>
              </a:rPr>
              <a:t>See </a:t>
            </a:r>
            <a:r>
              <a:rPr lang="en-US" dirty="0">
                <a:solidFill>
                  <a:srgbClr val="008CF3"/>
                </a:solidFill>
              </a:rPr>
              <a:t>Slide 12</a:t>
            </a:r>
            <a:r>
              <a:rPr dirty="0">
                <a:solidFill>
                  <a:srgbClr val="008CF3"/>
                </a:solidFill>
              </a:rPr>
              <a:t>. </a:t>
            </a:r>
            <a:r>
              <a:rPr u="sng" dirty="0" smtClean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defRPr sz="14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Sample Curriculum: </a:t>
            </a:r>
            <a:r>
              <a:rPr dirty="0">
                <a:solidFill>
                  <a:srgbClr val="008CF3"/>
                </a:solidFill>
              </a:rPr>
              <a:t>See </a:t>
            </a:r>
            <a:r>
              <a:rPr lang="en-US" dirty="0">
                <a:solidFill>
                  <a:srgbClr val="008CF3"/>
                </a:solidFill>
              </a:rPr>
              <a:t>Slide </a:t>
            </a:r>
            <a:r>
              <a:rPr dirty="0">
                <a:solidFill>
                  <a:srgbClr val="008CF3"/>
                </a:solidFill>
              </a:rPr>
              <a:t>1</a:t>
            </a:r>
            <a:r>
              <a:rPr lang="en-US" dirty="0">
                <a:solidFill>
                  <a:srgbClr val="008CF3"/>
                </a:solidFill>
              </a:rPr>
              <a:t>3</a:t>
            </a:r>
            <a:r>
              <a:rPr dirty="0">
                <a:solidFill>
                  <a:srgbClr val="008CF3"/>
                </a:solidFill>
              </a:rPr>
              <a:t>. 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defRPr sz="14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First11 Academy Program: </a:t>
            </a:r>
            <a:r>
              <a:rPr dirty="0">
                <a:solidFill>
                  <a:srgbClr val="008CF3"/>
                </a:solidFill>
              </a:rPr>
              <a:t>See Page 1</a:t>
            </a:r>
            <a:r>
              <a:rPr lang="en-US" dirty="0">
                <a:solidFill>
                  <a:srgbClr val="008CF3"/>
                </a:solidFill>
              </a:rPr>
              <a:t>4</a:t>
            </a:r>
            <a:r>
              <a:rPr dirty="0">
                <a:solidFill>
                  <a:srgbClr val="008CF3"/>
                </a:solidFill>
              </a:rPr>
              <a:t>. </a:t>
            </a:r>
            <a:endParaRPr lang="en-US" u="sng" dirty="0">
              <a:solidFill>
                <a:srgbClr val="FF0000"/>
              </a:solidFill>
              <a:uFill>
                <a:solidFill>
                  <a:srgbClr val="0000FF"/>
                </a:solidFill>
              </a:uFill>
            </a:endParaRPr>
          </a:p>
          <a:p>
            <a:pPr>
              <a:lnSpc>
                <a:spcPct val="90000"/>
              </a:lnSpc>
              <a:defRPr sz="14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chemeClr val="tx1"/>
                </a:solidFill>
              </a:rPr>
              <a:t>Request more information: </a:t>
            </a:r>
            <a:r>
              <a:rPr lang="en-US" dirty="0">
                <a:solidFill>
                  <a:srgbClr val="008CF3"/>
                </a:solidFill>
              </a:rPr>
              <a:t>See Page </a:t>
            </a:r>
            <a:r>
              <a:rPr lang="en-US" dirty="0" smtClean="0">
                <a:solidFill>
                  <a:srgbClr val="008CF3"/>
                </a:solidFill>
              </a:rPr>
              <a:t>15. 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defRPr sz="14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Contact US!: </a:t>
            </a:r>
            <a:r>
              <a:rPr dirty="0">
                <a:solidFill>
                  <a:srgbClr val="008CF3"/>
                </a:solidFill>
              </a:rPr>
              <a:t>See Page 1</a:t>
            </a:r>
            <a:r>
              <a:rPr lang="en-US" dirty="0">
                <a:solidFill>
                  <a:srgbClr val="008CF3"/>
                </a:solidFill>
              </a:rPr>
              <a:t>6</a:t>
            </a:r>
            <a:r>
              <a:rPr dirty="0" smtClean="0">
                <a:solidFill>
                  <a:srgbClr val="008CF3"/>
                </a:solidFill>
              </a:rPr>
              <a:t>.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115" name="Slide Number Placeholder 2"/>
          <p:cNvSpPr txBox="1">
            <a:spLocks noGrp="1"/>
          </p:cNvSpPr>
          <p:nvPr>
            <p:ph type="sldNum" sz="quarter" idx="12"/>
          </p:nvPr>
        </p:nvSpPr>
        <p:spPr>
          <a:xfrm>
            <a:off x="8530093" y="6139460"/>
            <a:ext cx="358411" cy="6375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17" name="Slide Number Placeholder 2"/>
          <p:cNvSpPr txBox="1"/>
          <p:nvPr/>
        </p:nvSpPr>
        <p:spPr>
          <a:xfrm>
            <a:off x="6248400" y="6324600"/>
            <a:ext cx="2057400" cy="30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www.kickzsoccer.com</a:t>
            </a:r>
          </a:p>
        </p:txBody>
      </p:sp>
      <p:pic>
        <p:nvPicPr>
          <p:cNvPr id="118" name="Keeper NO copy.png" descr="Keeper NO cop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82195" y="1765503"/>
            <a:ext cx="1569857" cy="4287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xmlns="" id="{8E45CFE3-2FC3-DE42-BD76-4A0792AFA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567" y="288680"/>
            <a:ext cx="2240996" cy="140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86098C-213B-2E40-9C0D-E565BB0595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97" y="1642098"/>
            <a:ext cx="4702415" cy="3241066"/>
          </a:xfrm>
          <a:prstGeom prst="rect">
            <a:avLst/>
          </a:prstGeom>
        </p:spPr>
      </p:pic>
      <p:sp>
        <p:nvSpPr>
          <p:cNvPr id="120" name="Title 1"/>
          <p:cNvSpPr txBox="1">
            <a:spLocks noGrp="1"/>
          </p:cNvSpPr>
          <p:nvPr>
            <p:ph type="title"/>
          </p:nvPr>
        </p:nvSpPr>
        <p:spPr>
          <a:xfrm>
            <a:off x="3013412" y="596018"/>
            <a:ext cx="5316408" cy="131248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About </a:t>
            </a:r>
            <a:r>
              <a:rPr dirty="0">
                <a:solidFill>
                  <a:srgbClr val="008CF3"/>
                </a:solidFill>
              </a:rPr>
              <a:t>Us</a:t>
            </a:r>
          </a:p>
        </p:txBody>
      </p:sp>
      <p:sp>
        <p:nvSpPr>
          <p:cNvPr id="121" name="Content Placeholder 3"/>
          <p:cNvSpPr txBox="1">
            <a:spLocks noGrp="1"/>
          </p:cNvSpPr>
          <p:nvPr>
            <p:ph idx="1"/>
          </p:nvPr>
        </p:nvSpPr>
        <p:spPr>
          <a:xfrm>
            <a:off x="549275" y="1493463"/>
            <a:ext cx="8042276" cy="48311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6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PROFESSIONAL: </a:t>
            </a:r>
            <a:r>
              <a:rPr dirty="0">
                <a:solidFill>
                  <a:schemeClr val="tx1"/>
                </a:solidFill>
              </a:rPr>
              <a:t>A professional soccer coaching organization that is dedicated to providing players of all ages and abilities an opportunity to advance their skills and knowledge of the game in a safe and professional learning environment.</a:t>
            </a:r>
          </a:p>
          <a:p>
            <a:pPr>
              <a:lnSpc>
                <a:spcPct val="90000"/>
              </a:lnSpc>
              <a:defRPr sz="16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smtClean="0"/>
              <a:t>EXPERIENCE: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ver 1</a:t>
            </a:r>
            <a:r>
              <a:rPr dirty="0" smtClean="0">
                <a:solidFill>
                  <a:schemeClr val="tx1"/>
                </a:solidFill>
              </a:rPr>
              <a:t>5 </a:t>
            </a:r>
            <a:r>
              <a:rPr dirty="0">
                <a:solidFill>
                  <a:schemeClr val="tx1"/>
                </a:solidFill>
              </a:rPr>
              <a:t>years of experience supporting; Soccer Clubs, Travel Teams, Townships, Schools and Recreational programs across NJ, NY &amp; PA.</a:t>
            </a:r>
          </a:p>
          <a:p>
            <a:pPr>
              <a:lnSpc>
                <a:spcPct val="90000"/>
              </a:lnSpc>
              <a:defRPr sz="16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US BASED STAFF: </a:t>
            </a:r>
            <a:r>
              <a:rPr dirty="0">
                <a:solidFill>
                  <a:schemeClr val="tx1"/>
                </a:solidFill>
              </a:rPr>
              <a:t>Full time US-Based professional coaching staff that possess extensive playing and coaching experience, combined with a background in teaching.  All members of staff possess recognized coaching licenses, such as USSF, NSCAA, FA or equivalent with a minimum of 3 years coaching </a:t>
            </a:r>
            <a:r>
              <a:rPr lang="en-US" dirty="0" smtClean="0">
                <a:solidFill>
                  <a:schemeClr val="tx1"/>
                </a:solidFill>
              </a:rPr>
              <a:t>and teaching </a:t>
            </a:r>
            <a:r>
              <a:rPr dirty="0" smtClean="0">
                <a:solidFill>
                  <a:schemeClr val="tx1"/>
                </a:solidFill>
              </a:rPr>
              <a:t>experience</a:t>
            </a:r>
            <a:r>
              <a:rPr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  <a:defRPr sz="16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YEAR ROUND: </a:t>
            </a:r>
            <a:r>
              <a:rPr dirty="0">
                <a:solidFill>
                  <a:schemeClr val="tx1"/>
                </a:solidFill>
              </a:rPr>
              <a:t>The ability to offer year round training support, which allows for unrivaled continuity for both teams and players with our professional   US-based coaches and administrative support staff</a:t>
            </a:r>
            <a:r>
              <a:rPr dirty="0">
                <a:solidFill>
                  <a:schemeClr val="tx1"/>
                </a:solidFill>
                <a:latin typeface="News Gothic MT"/>
                <a:ea typeface="News Gothic MT"/>
                <a:cs typeface="News Gothic MT"/>
                <a:sym typeface="News Gothic MT"/>
              </a:rPr>
              <a:t>.</a:t>
            </a:r>
          </a:p>
          <a:p>
            <a:pPr>
              <a:lnSpc>
                <a:spcPct val="90000"/>
              </a:lnSpc>
              <a:defRPr sz="1600">
                <a:solidFill>
                  <a:srgbClr val="3781F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FULL SERVICE: </a:t>
            </a:r>
            <a:r>
              <a:rPr dirty="0">
                <a:solidFill>
                  <a:schemeClr val="tx1"/>
                </a:solidFill>
              </a:rPr>
              <a:t>With a wide range of programs and services, Kickzsoccer </a:t>
            </a:r>
            <a:r>
              <a:rPr lang="en-US" dirty="0">
                <a:solidFill>
                  <a:schemeClr val="tx1"/>
                </a:solidFill>
              </a:rPr>
              <a:t>is </a:t>
            </a:r>
            <a:r>
              <a:rPr dirty="0">
                <a:solidFill>
                  <a:schemeClr val="tx1"/>
                </a:solidFill>
              </a:rPr>
              <a:t>able to meet the ongoing needs of your </a:t>
            </a:r>
            <a:r>
              <a:rPr lang="en-US" dirty="0">
                <a:solidFill>
                  <a:schemeClr val="tx1"/>
                </a:solidFill>
              </a:rPr>
              <a:t>club, </a:t>
            </a:r>
            <a:r>
              <a:rPr dirty="0">
                <a:solidFill>
                  <a:schemeClr val="tx1"/>
                </a:solidFill>
              </a:rPr>
              <a:t>teams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dirty="0">
                <a:solidFill>
                  <a:schemeClr val="tx1"/>
                </a:solidFill>
              </a:rPr>
              <a:t>player</a:t>
            </a:r>
            <a:r>
              <a:rPr lang="en-US" dirty="0">
                <a:solidFill>
                  <a:schemeClr val="tx1"/>
                </a:solidFill>
              </a:rPr>
              <a:t>s.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22" name="Slide Number Placeholder 2"/>
          <p:cNvSpPr txBox="1">
            <a:spLocks noGrp="1"/>
          </p:cNvSpPr>
          <p:nvPr>
            <p:ph type="sldNum" sz="quarter" idx="12"/>
          </p:nvPr>
        </p:nvSpPr>
        <p:spPr>
          <a:xfrm>
            <a:off x="8530093" y="6139460"/>
            <a:ext cx="358411" cy="6375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24" name="Slide Number Placeholder 2"/>
          <p:cNvSpPr txBox="1"/>
          <p:nvPr/>
        </p:nvSpPr>
        <p:spPr>
          <a:xfrm>
            <a:off x="6248400" y="6324600"/>
            <a:ext cx="2057400" cy="30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www.kickzsoccer.com</a:t>
            </a:r>
          </a:p>
        </p:txBody>
      </p:sp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xmlns="" id="{18AA8139-878C-C641-92BF-2BF85B43B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846" y="340961"/>
            <a:ext cx="2240996" cy="140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456642-E06B-2F4D-99B9-37E4E8A21E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95" y="1591319"/>
            <a:ext cx="4166055" cy="4632567"/>
          </a:xfrm>
          <a:prstGeom prst="rect">
            <a:avLst/>
          </a:prstGeom>
        </p:spPr>
      </p:pic>
      <p:sp>
        <p:nvSpPr>
          <p:cNvPr id="126" name="Title 1"/>
          <p:cNvSpPr txBox="1">
            <a:spLocks noGrp="1"/>
          </p:cNvSpPr>
          <p:nvPr>
            <p:ph type="title"/>
          </p:nvPr>
        </p:nvSpPr>
        <p:spPr>
          <a:xfrm>
            <a:off x="1963721" y="325983"/>
            <a:ext cx="6924783" cy="121497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8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algn="ctr"/>
            <a:r>
              <a:rPr lang="en-US" sz="3800" dirty="0" smtClean="0">
                <a:solidFill>
                  <a:schemeClr val="tx1"/>
                </a:solidFill>
              </a:rPr>
              <a:t>  </a:t>
            </a:r>
            <a:r>
              <a:rPr sz="3800" dirty="0" smtClean="0">
                <a:solidFill>
                  <a:schemeClr val="tx1"/>
                </a:solidFill>
              </a:rPr>
              <a:t>Team</a:t>
            </a:r>
            <a:r>
              <a:rPr sz="4000" dirty="0" smtClean="0"/>
              <a:t> </a:t>
            </a:r>
            <a:r>
              <a:rPr sz="4000" dirty="0">
                <a:solidFill>
                  <a:schemeClr val="tx1"/>
                </a:solidFill>
              </a:rPr>
              <a:t>Training </a:t>
            </a:r>
            <a:r>
              <a:rPr sz="4000" dirty="0" smtClean="0">
                <a:solidFill>
                  <a:srgbClr val="008CF3"/>
                </a:solidFill>
              </a:rPr>
              <a:t>Services</a:t>
            </a:r>
            <a:r>
              <a:rPr lang="en-US" sz="4000" dirty="0" smtClean="0">
                <a:solidFill>
                  <a:srgbClr val="008CF3"/>
                </a:solidFill>
              </a:rPr>
              <a:t/>
            </a:r>
            <a:br>
              <a:rPr lang="en-US" sz="4000" dirty="0" smtClean="0">
                <a:solidFill>
                  <a:srgbClr val="008CF3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“YEAR ROUND TRAINING SUPPORT”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127" name="Content Placeholder 3"/>
          <p:cNvSpPr txBox="1">
            <a:spLocks noGrp="1"/>
          </p:cNvSpPr>
          <p:nvPr>
            <p:ph idx="1"/>
          </p:nvPr>
        </p:nvSpPr>
        <p:spPr>
          <a:xfrm>
            <a:off x="282575" y="1610592"/>
            <a:ext cx="8247518" cy="5027916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  <a:defRPr sz="18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900" b="1" dirty="0">
                <a:solidFill>
                  <a:srgbClr val="008CF3"/>
                </a:solidFill>
              </a:rPr>
              <a:t>Seasonal Training </a:t>
            </a:r>
          </a:p>
          <a:p>
            <a:pPr marL="685800" lvl="1" indent="-336550"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9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Weekly Team Training Sessions</a:t>
            </a:r>
            <a:endParaRPr sz="2200" dirty="0">
              <a:solidFill>
                <a:schemeClr val="tx1"/>
              </a:solidFill>
            </a:endParaRPr>
          </a:p>
          <a:p>
            <a:pPr marL="685800" lvl="1" indent="-336550"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9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Game Day </a:t>
            </a:r>
            <a:r>
              <a:rPr lang="en-US" dirty="0">
                <a:solidFill>
                  <a:schemeClr val="tx1"/>
                </a:solidFill>
              </a:rPr>
              <a:t>Coaching / </a:t>
            </a:r>
            <a:r>
              <a:rPr dirty="0">
                <a:solidFill>
                  <a:schemeClr val="tx1"/>
                </a:solidFill>
              </a:rPr>
              <a:t>Support Services</a:t>
            </a:r>
            <a:endParaRPr sz="2200" dirty="0">
              <a:solidFill>
                <a:schemeClr val="tx1"/>
              </a:solidFill>
            </a:endParaRPr>
          </a:p>
          <a:p>
            <a:pPr marL="685800" lvl="1" indent="-336550"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9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Customiz</a:t>
            </a:r>
            <a:r>
              <a:rPr lang="en-US" dirty="0">
                <a:solidFill>
                  <a:schemeClr val="tx1"/>
                </a:solidFill>
              </a:rPr>
              <a:t>able</a:t>
            </a:r>
            <a:r>
              <a:rPr dirty="0">
                <a:solidFill>
                  <a:schemeClr val="tx1"/>
                </a:solidFill>
              </a:rPr>
              <a:t> T</a:t>
            </a:r>
            <a:r>
              <a:rPr lang="en-US" dirty="0">
                <a:solidFill>
                  <a:schemeClr val="tx1"/>
                </a:solidFill>
              </a:rPr>
              <a:t>eam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Training Curricu</a:t>
            </a:r>
            <a:r>
              <a:rPr dirty="0">
                <a:solidFill>
                  <a:schemeClr val="tx1"/>
                </a:solidFill>
              </a:rPr>
              <a:t>lum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685800" lvl="1" indent="-336550"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9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sz="1900" dirty="0">
                <a:solidFill>
                  <a:schemeClr val="tx1"/>
                </a:solidFill>
              </a:rPr>
              <a:t>Flexible Training Schedules to meet your needs</a:t>
            </a:r>
            <a:endParaRPr sz="1900" dirty="0">
              <a:solidFill>
                <a:schemeClr val="tx1"/>
              </a:solidFill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900" dirty="0">
                <a:solidFill>
                  <a:srgbClr val="008CF3"/>
                </a:solidFill>
              </a:rPr>
              <a:t>Supplemental Training </a:t>
            </a:r>
          </a:p>
          <a:p>
            <a:pPr marL="685800" lvl="1" indent="-336550"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8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Goal-scoring Sessions (</a:t>
            </a:r>
            <a:r>
              <a:rPr lang="en-US" dirty="0">
                <a:solidFill>
                  <a:schemeClr val="tx1"/>
                </a:solidFill>
              </a:rPr>
              <a:t>All Ages</a:t>
            </a:r>
            <a:r>
              <a:rPr dirty="0">
                <a:solidFill>
                  <a:schemeClr val="tx1"/>
                </a:solidFill>
              </a:rPr>
              <a:t>)</a:t>
            </a:r>
            <a:endParaRPr sz="2200" dirty="0">
              <a:solidFill>
                <a:schemeClr val="tx1"/>
              </a:solidFill>
            </a:endParaRPr>
          </a:p>
          <a:p>
            <a:pPr marL="685800" lvl="1" indent="-336550"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8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Technical</a:t>
            </a:r>
            <a:r>
              <a:rPr lang="en-US" dirty="0">
                <a:solidFill>
                  <a:schemeClr val="tx1"/>
                </a:solidFill>
              </a:rPr>
              <a:t> Training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(All Ages)</a:t>
            </a:r>
            <a:endParaRPr lang="en-US" sz="2200" dirty="0">
              <a:solidFill>
                <a:schemeClr val="tx1"/>
              </a:solidFill>
            </a:endParaRPr>
          </a:p>
          <a:p>
            <a:pPr marL="685800" lvl="1" indent="-336550"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8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Goalkeeping Sessions </a:t>
            </a:r>
            <a:r>
              <a:rPr lang="en-US" dirty="0">
                <a:solidFill>
                  <a:schemeClr val="tx1"/>
                </a:solidFill>
              </a:rPr>
              <a:t>(All Ages</a:t>
            </a:r>
            <a:r>
              <a:rPr lang="en-US" dirty="0"/>
              <a:t>)</a:t>
            </a:r>
            <a:endParaRPr lang="en-US" sz="2200" dirty="0"/>
          </a:p>
          <a:p>
            <a:pPr marL="0" indent="0">
              <a:buNone/>
              <a:defRPr sz="1800">
                <a:solidFill>
                  <a:srgbClr val="FF2F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900" dirty="0">
                <a:solidFill>
                  <a:srgbClr val="008CF3"/>
                </a:solidFill>
              </a:rPr>
              <a:t>Club </a:t>
            </a:r>
            <a:r>
              <a:rPr lang="en-US" sz="1900" dirty="0">
                <a:solidFill>
                  <a:srgbClr val="008CF3"/>
                </a:solidFill>
              </a:rPr>
              <a:t>Support </a:t>
            </a:r>
            <a:r>
              <a:rPr sz="1900" dirty="0">
                <a:solidFill>
                  <a:srgbClr val="008CF3"/>
                </a:solidFill>
              </a:rPr>
              <a:t>Services </a:t>
            </a:r>
          </a:p>
          <a:p>
            <a:pPr marL="685800" lvl="1" indent="-336550"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800">
                <a:solidFill>
                  <a:srgbClr val="FF2F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Tryout</a:t>
            </a:r>
            <a:r>
              <a:rPr lang="en-US" dirty="0">
                <a:solidFill>
                  <a:schemeClr val="tx1"/>
                </a:solidFill>
              </a:rPr>
              <a:t> Support Services (Seasonal)</a:t>
            </a:r>
            <a:endParaRPr sz="2200" dirty="0">
              <a:solidFill>
                <a:schemeClr val="tx1"/>
              </a:solidFill>
            </a:endParaRPr>
          </a:p>
          <a:p>
            <a:pPr marL="685800" lvl="1" indent="-336550"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800">
                <a:solidFill>
                  <a:srgbClr val="FF2F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Coaches Clinics</a:t>
            </a:r>
            <a:r>
              <a:rPr lang="en-US" dirty="0">
                <a:solidFill>
                  <a:schemeClr val="tx1"/>
                </a:solidFill>
              </a:rPr>
              <a:t> / Recreation Support / Curricula</a:t>
            </a:r>
            <a:endParaRPr sz="2200" dirty="0">
              <a:solidFill>
                <a:schemeClr val="tx1"/>
              </a:solidFill>
            </a:endParaRPr>
          </a:p>
          <a:p>
            <a:pPr marL="685800" lvl="1" indent="-336550">
              <a:spcBef>
                <a:spcPts val="600"/>
              </a:spcBef>
              <a:buClr>
                <a:schemeClr val="accent6">
                  <a:lumOff val="34901"/>
                </a:schemeClr>
              </a:buClr>
              <a:defRPr sz="1800">
                <a:solidFill>
                  <a:srgbClr val="FF2F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chemeClr val="tx1"/>
                </a:solidFill>
              </a:rPr>
              <a:t>Seasonal Camps &amp; Programs (Indoor / Outdoor)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28" name="Slide Number Placeholder 2"/>
          <p:cNvSpPr txBox="1">
            <a:spLocks noGrp="1"/>
          </p:cNvSpPr>
          <p:nvPr>
            <p:ph type="sldNum" sz="quarter" idx="12"/>
          </p:nvPr>
        </p:nvSpPr>
        <p:spPr>
          <a:xfrm>
            <a:off x="8530093" y="6139460"/>
            <a:ext cx="358411" cy="6375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30" name="Slide Number Placeholder 2"/>
          <p:cNvSpPr txBox="1"/>
          <p:nvPr/>
        </p:nvSpPr>
        <p:spPr>
          <a:xfrm>
            <a:off x="6324600" y="6324600"/>
            <a:ext cx="2057400" cy="30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www.kickzsoccer.com</a:t>
            </a:r>
          </a:p>
        </p:txBody>
      </p:sp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xmlns="" id="{F2BB89D1-C36A-9E4C-91A0-31FDCC19D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233" y="275627"/>
            <a:ext cx="2034887" cy="1278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629D22-4C5C-9A48-9F12-F8A5CF8B35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1" b="98263" l="6122" r="91263">
                        <a14:foregroundMark x1="9566" y1="34747" x2="9566" y2="34747"/>
                        <a14:foregroundMark x1="11926" y1="43313" x2="11926" y2="43313"/>
                        <a14:foregroundMark x1="11448" y1="42707" x2="11448" y2="42707"/>
                        <a14:foregroundMark x1="41263" y1="16040" x2="41263" y2="16040"/>
                        <a14:foregroundMark x1="43017" y1="16646" x2="43017" y2="16646"/>
                        <a14:foregroundMark x1="44196" y1="16929" x2="44196" y2="16929"/>
                        <a14:foregroundMark x1="44547" y1="17535" x2="44547" y2="17535"/>
                        <a14:foregroundMark x1="44675" y1="18424" x2="44675" y2="18424"/>
                        <a14:foregroundMark x1="44802" y1="19475" x2="44802" y2="19475"/>
                        <a14:foregroundMark x1="44802" y1="20525" x2="44802" y2="20525"/>
                        <a14:foregroundMark x1="54719" y1="17697" x2="54719" y2="17697"/>
                        <a14:foregroundMark x1="57079" y1="16323" x2="57079" y2="16323"/>
                        <a14:foregroundMark x1="59343" y1="18869" x2="59343" y2="18869"/>
                        <a14:foregroundMark x1="58291" y1="16929" x2="58291" y2="16929"/>
                        <a14:foregroundMark x1="58865" y1="17697" x2="58865" y2="17697"/>
                        <a14:foregroundMark x1="74713" y1="89293" x2="74713" y2="89293"/>
                        <a14:foregroundMark x1="76371" y1="89455" x2="76371" y2="89455"/>
                        <a14:foregroundMark x1="72098" y1="90182" x2="72098" y2="90182"/>
                        <a14:foregroundMark x1="71652" y1="90626" x2="71652" y2="90626"/>
                        <a14:foregroundMark x1="72226" y1="89455" x2="72226" y2="89455"/>
                        <a14:foregroundMark x1="72927" y1="86909" x2="72927" y2="86909"/>
                        <a14:foregroundMark x1="72353" y1="87030" x2="72353" y2="87030"/>
                        <a14:foregroundMark x1="69739" y1="88970" x2="69739" y2="88970"/>
                        <a14:foregroundMark x1="70089" y1="89455" x2="70089" y2="89455"/>
                        <a14:foregroundMark x1="62532" y1="86141" x2="62532" y2="86141"/>
                        <a14:foregroundMark x1="62404" y1="85980" x2="62404" y2="85980"/>
                        <a14:foregroundMark x1="63839" y1="85535" x2="63839" y2="85535"/>
                        <a14:foregroundMark x1="63361" y1="84485" x2="63361" y2="84485"/>
                        <a14:foregroundMark x1="64796" y1="86141" x2="64796" y2="86141"/>
                        <a14:foregroundMark x1="64318" y1="88848" x2="64318" y2="88848"/>
                        <a14:foregroundMark x1="18782" y1="80283" x2="18782" y2="80283"/>
                        <a14:foregroundMark x1="20791" y1="88404" x2="20791" y2="88404"/>
                        <a14:foregroundMark x1="34758" y1="88404" x2="34758" y2="88404"/>
                        <a14:foregroundMark x1="19260" y1="87798" x2="19260" y2="87798"/>
                        <a14:foregroundMark x1="19388" y1="90182" x2="19388" y2="90182"/>
                        <a14:foregroundMark x1="19962" y1="93051" x2="19962" y2="93051"/>
                        <a14:foregroundMark x1="20791" y1="95111" x2="20791" y2="95111"/>
                        <a14:foregroundMark x1="21269" y1="95434" x2="21269" y2="95434"/>
                        <a14:foregroundMark x1="19388" y1="94990" x2="19388" y2="94990"/>
                        <a14:foregroundMark x1="19834" y1="96646" x2="19834" y2="96646"/>
                        <a14:foregroundMark x1="19962" y1="96768" x2="19962" y2="96768"/>
                        <a14:foregroundMark x1="32270" y1="88848" x2="32270" y2="88848"/>
                        <a14:foregroundMark x1="32366" y1="87636" x2="32366" y2="87636"/>
                        <a14:foregroundMark x1="35682" y1="89737" x2="35682" y2="89737"/>
                        <a14:foregroundMark x1="36639" y1="89899" x2="36639" y2="89899"/>
                        <a14:foregroundMark x1="36767" y1="91677" x2="36767" y2="91677"/>
                        <a14:foregroundMark x1="30261" y1="90182" x2="30261" y2="90182"/>
                        <a14:foregroundMark x1="39477" y1="85374" x2="39477" y2="85374"/>
                        <a14:foregroundMark x1="40179" y1="89131" x2="40179" y2="89131"/>
                        <a14:foregroundMark x1="39605" y1="88687" x2="39605" y2="88687"/>
                        <a14:foregroundMark x1="41008" y1="88525" x2="41008" y2="88525"/>
                        <a14:foregroundMark x1="48597" y1="84485" x2="48597" y2="84485"/>
                        <a14:foregroundMark x1="49394" y1="87475" x2="49394" y2="87475"/>
                        <a14:foregroundMark x1="55804" y1="85535" x2="55804" y2="85535"/>
                        <a14:foregroundMark x1="49171" y1="85980" x2="49171" y2="85980"/>
                        <a14:foregroundMark x1="54241" y1="86909" x2="54241" y2="86909"/>
                        <a14:foregroundMark x1="50478" y1="87960" x2="50478" y2="87960"/>
                        <a14:foregroundMark x1="54624" y1="85091" x2="54624" y2="85091"/>
                        <a14:foregroundMark x1="57207" y1="85091" x2="57207" y2="85091"/>
                        <a14:foregroundMark x1="61352" y1="88687" x2="61352" y2="88687"/>
                        <a14:foregroundMark x1="34152" y1="58586" x2="34152" y2="58586"/>
                        <a14:foregroundMark x1="85364" y1="45697" x2="85364" y2="45697"/>
                        <a14:foregroundMark x1="40179" y1="86586" x2="40179" y2="86586"/>
                        <a14:foregroundMark x1="50000" y1="85535" x2="50000" y2="85535"/>
                        <a14:foregroundMark x1="53189" y1="88242" x2="53189" y2="88242"/>
                        <a14:backgroundMark x1="34630" y1="87192" x2="34630" y2="87192"/>
                        <a14:backgroundMark x1="36288" y1="85859" x2="36288" y2="85859"/>
                        <a14:backgroundMark x1="32972" y1="90949" x2="32972" y2="90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10" y="1914166"/>
            <a:ext cx="6282053" cy="4568065"/>
          </a:xfrm>
          <a:prstGeom prst="rect">
            <a:avLst/>
          </a:prstGeom>
        </p:spPr>
      </p:pic>
      <p:sp>
        <p:nvSpPr>
          <p:cNvPr id="132" name="Title 1"/>
          <p:cNvSpPr txBox="1">
            <a:spLocks noGrp="1"/>
          </p:cNvSpPr>
          <p:nvPr>
            <p:ph type="title"/>
          </p:nvPr>
        </p:nvSpPr>
        <p:spPr>
          <a:xfrm>
            <a:off x="2209800" y="936865"/>
            <a:ext cx="6934200" cy="68253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algn="ctr"/>
            <a:r>
              <a:rPr dirty="0">
                <a:solidFill>
                  <a:schemeClr val="tx1"/>
                </a:solidFill>
              </a:rPr>
              <a:t>Team Training </a:t>
            </a:r>
            <a:r>
              <a:rPr lang="en-US" dirty="0" smtClean="0">
                <a:solidFill>
                  <a:srgbClr val="008CF3"/>
                </a:solidFill>
              </a:rPr>
              <a:t>INFORMATION</a:t>
            </a:r>
            <a:br>
              <a:rPr lang="en-US" dirty="0" smtClean="0">
                <a:solidFill>
                  <a:srgbClr val="008CF3"/>
                </a:solidFill>
              </a:rPr>
            </a:br>
            <a:r>
              <a:rPr lang="en-US" sz="1900" dirty="0">
                <a:solidFill>
                  <a:srgbClr val="FF0000"/>
                </a:solidFill>
              </a:rPr>
              <a:t>“A Structured Team Training Program can be the difference between success and failure"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dirty="0">
              <a:solidFill>
                <a:srgbClr val="008CF3"/>
              </a:solidFill>
            </a:endParaRPr>
          </a:p>
        </p:txBody>
      </p:sp>
      <p:sp>
        <p:nvSpPr>
          <p:cNvPr id="133" name="Content Placeholder 3"/>
          <p:cNvSpPr txBox="1">
            <a:spLocks noGrp="1"/>
          </p:cNvSpPr>
          <p:nvPr>
            <p:ph idx="1"/>
          </p:nvPr>
        </p:nvSpPr>
        <p:spPr>
          <a:xfrm>
            <a:off x="700817" y="1619398"/>
            <a:ext cx="7357685" cy="470920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98520" indent="-198520" defTabSz="905255">
              <a:spcBef>
                <a:spcPts val="1900"/>
              </a:spcBef>
              <a:buClrTx/>
              <a:buSzPct val="100000"/>
              <a:buChar char="•"/>
              <a:defRPr sz="17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 smtClean="0">
                <a:solidFill>
                  <a:schemeClr val="tx1"/>
                </a:solidFill>
              </a:rPr>
              <a:t>All </a:t>
            </a:r>
            <a:r>
              <a:rPr lang="en-US" dirty="0">
                <a:solidFill>
                  <a:schemeClr val="tx1"/>
                </a:solidFill>
              </a:rPr>
              <a:t>teams will be assigned a CERTIFIED and EXPERIENCED member of our coaching staff that will oversee weekday practices and game-day support (optional) for the season. </a:t>
            </a:r>
          </a:p>
          <a:p>
            <a:pPr marL="198520" indent="-198520" defTabSz="905255">
              <a:spcBef>
                <a:spcPts val="1900"/>
              </a:spcBef>
              <a:buClrTx/>
              <a:buSzPct val="100000"/>
              <a:buChar char="•"/>
              <a:defRPr sz="17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>
                <a:solidFill>
                  <a:schemeClr val="tx1"/>
                </a:solidFill>
              </a:rPr>
              <a:t>Kickzsoccer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staff </a:t>
            </a:r>
            <a:r>
              <a:rPr dirty="0">
                <a:solidFill>
                  <a:schemeClr val="tx1"/>
                </a:solidFill>
              </a:rPr>
              <a:t>will provide a structured and progressive training </a:t>
            </a:r>
            <a:r>
              <a:rPr lang="en-US" dirty="0">
                <a:solidFill>
                  <a:schemeClr val="tx1"/>
                </a:solidFill>
              </a:rPr>
              <a:t>curriculum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designed to meet the individual needs of each team on a seasonal basis.</a:t>
            </a:r>
            <a:endParaRPr dirty="0">
              <a:solidFill>
                <a:schemeClr val="tx1"/>
              </a:solidFill>
            </a:endParaRPr>
          </a:p>
          <a:p>
            <a:pPr marL="198520" indent="-198520" defTabSz="905255">
              <a:spcBef>
                <a:spcPts val="1900"/>
              </a:spcBef>
              <a:buClrTx/>
              <a:buSzPct val="100000"/>
              <a:buChar char="•"/>
              <a:defRPr sz="17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chemeClr val="tx1"/>
                </a:solidFill>
              </a:rPr>
              <a:t>T</a:t>
            </a:r>
            <a:r>
              <a:rPr dirty="0">
                <a:solidFill>
                  <a:schemeClr val="tx1"/>
                </a:solidFill>
              </a:rPr>
              <a:t>eam </a:t>
            </a:r>
            <a:r>
              <a:rPr lang="en-US" dirty="0">
                <a:solidFill>
                  <a:schemeClr val="tx1"/>
                </a:solidFill>
              </a:rPr>
              <a:t>curriculum</a:t>
            </a:r>
            <a:r>
              <a:rPr dirty="0">
                <a:solidFill>
                  <a:schemeClr val="tx1"/>
                </a:solidFill>
              </a:rPr>
              <a:t> will be </a:t>
            </a:r>
            <a:r>
              <a:rPr lang="en-US" dirty="0">
                <a:solidFill>
                  <a:schemeClr val="tx1"/>
                </a:solidFill>
              </a:rPr>
              <a:t>developed</a:t>
            </a:r>
            <a:r>
              <a:rPr dirty="0">
                <a:solidFill>
                  <a:schemeClr val="tx1"/>
                </a:solidFill>
              </a:rPr>
              <a:t> to </a:t>
            </a:r>
            <a:r>
              <a:rPr lang="en-US" dirty="0">
                <a:solidFill>
                  <a:schemeClr val="tx1"/>
                </a:solidFill>
              </a:rPr>
              <a:t>include</a:t>
            </a:r>
            <a:r>
              <a:rPr dirty="0">
                <a:solidFill>
                  <a:schemeClr val="tx1"/>
                </a:solidFill>
              </a:rPr>
              <a:t> TECHNICAL, TACTICAL,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PHYSICAL and PSYCHOLOGICAL areas of the game.</a:t>
            </a:r>
          </a:p>
          <a:p>
            <a:pPr marL="198520" indent="-198520" defTabSz="905255">
              <a:spcBef>
                <a:spcPts val="1900"/>
              </a:spcBef>
              <a:buClrTx/>
              <a:buSzPct val="100000"/>
              <a:buChar char="•"/>
              <a:defRPr sz="1700">
                <a:solidFill>
                  <a:srgbClr val="0096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CONTINUITY is assured, with all sessions delivered by the same trainer </a:t>
            </a:r>
            <a:r>
              <a:rPr lang="en-US" dirty="0">
                <a:solidFill>
                  <a:schemeClr val="tx1"/>
                </a:solidFill>
              </a:rPr>
              <a:t>on a weekly basis </a:t>
            </a:r>
            <a:r>
              <a:rPr dirty="0">
                <a:solidFill>
                  <a:schemeClr val="tx1"/>
                </a:solidFill>
              </a:rPr>
              <a:t>at the soccer clubs desired facility.</a:t>
            </a:r>
            <a:endParaRPr lang="en-US" dirty="0">
              <a:solidFill>
                <a:schemeClr val="tx1"/>
              </a:solidFill>
            </a:endParaRPr>
          </a:p>
          <a:p>
            <a:pPr marL="198520" indent="-198520" defTabSz="905255">
              <a:spcBef>
                <a:spcPts val="1900"/>
              </a:spcBef>
              <a:buClrTx/>
              <a:buSzPct val="100000"/>
              <a:buChar char="•"/>
              <a:defRPr sz="1700">
                <a:solidFill>
                  <a:srgbClr val="0096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chemeClr val="tx1"/>
                </a:solidFill>
              </a:rPr>
              <a:t>Teams will have access to their assigned trainer for camps and programs during the off-season, providing YEAR-ROUND support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4" name="Slide Number Placeholder 2"/>
          <p:cNvSpPr txBox="1">
            <a:spLocks noGrp="1"/>
          </p:cNvSpPr>
          <p:nvPr>
            <p:ph type="sldNum" sz="quarter" idx="12"/>
          </p:nvPr>
        </p:nvSpPr>
        <p:spPr>
          <a:xfrm>
            <a:off x="8530093" y="6139460"/>
            <a:ext cx="358411" cy="6375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36" name="Slide Number Placeholder 2"/>
          <p:cNvSpPr txBox="1"/>
          <p:nvPr/>
        </p:nvSpPr>
        <p:spPr>
          <a:xfrm>
            <a:off x="6324600" y="6324600"/>
            <a:ext cx="2057400" cy="30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www.kickzsoccer.com</a:t>
            </a:r>
          </a:p>
        </p:txBody>
      </p:sp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xmlns="" id="{238430C1-25DC-A946-BC63-BCC9FE3D4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567" y="288680"/>
            <a:ext cx="2240996" cy="140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2357563" y="306617"/>
            <a:ext cx="6934200" cy="113973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lesson plan </a:t>
            </a:r>
            <a:r>
              <a:rPr lang="en-US" dirty="0">
                <a:solidFill>
                  <a:srgbClr val="008CF3"/>
                </a:solidFill>
              </a:rPr>
              <a:t>samples</a:t>
            </a:r>
            <a:r>
              <a:rPr dirty="0"/>
              <a:t/>
            </a:r>
            <a:br>
              <a:rPr dirty="0"/>
            </a:br>
            <a:r>
              <a:rPr sz="2700" dirty="0">
                <a:solidFill>
                  <a:srgbClr val="FF0000"/>
                </a:solidFill>
              </a:rPr>
              <a:t>“</a:t>
            </a:r>
            <a:r>
              <a:rPr lang="en-US" sz="2700" dirty="0">
                <a:solidFill>
                  <a:srgbClr val="FF0000"/>
                </a:solidFill>
              </a:rPr>
              <a:t>age appropriate curriculum</a:t>
            </a:r>
            <a:r>
              <a:rPr sz="2700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148" name="Slide Number Placeholder 2"/>
          <p:cNvSpPr txBox="1">
            <a:spLocks noGrp="1"/>
          </p:cNvSpPr>
          <p:nvPr>
            <p:ph type="sldNum" sz="quarter" idx="12"/>
          </p:nvPr>
        </p:nvSpPr>
        <p:spPr>
          <a:xfrm>
            <a:off x="8530093" y="6139460"/>
            <a:ext cx="358411" cy="6375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 dirty="0"/>
          </a:p>
        </p:txBody>
      </p:sp>
      <p:sp>
        <p:nvSpPr>
          <p:cNvPr id="150" name="Slide Number Placeholder 2"/>
          <p:cNvSpPr txBox="1"/>
          <p:nvPr/>
        </p:nvSpPr>
        <p:spPr>
          <a:xfrm>
            <a:off x="6324600" y="6324600"/>
            <a:ext cx="2057400" cy="30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rPr dirty="0"/>
              <a:t>www.kickzsoccer.com</a:t>
            </a:r>
          </a:p>
        </p:txBody>
      </p:sp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xmlns="" id="{442C446A-161C-E246-B074-FF877549A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567" y="154767"/>
            <a:ext cx="2240996" cy="1407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xmlns="" id="{1F89F54B-3829-4141-A967-87082D38E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75" y="1627955"/>
            <a:ext cx="2699215" cy="3823087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BD42788-0A9D-7C40-961F-64D90569B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" y="1627955"/>
            <a:ext cx="2699215" cy="3619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679667E-1A1E-8140-97AE-B456A26A7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56" y="2589480"/>
            <a:ext cx="2720948" cy="37351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6714C69-D5E8-3447-9222-DBBAB42DB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92" y="2589480"/>
            <a:ext cx="2788890" cy="37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4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0CCE54-882B-ED46-85D6-CD90E9783D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33" r="99504">
                        <a14:foregroundMark x1="22333" y1="6837" x2="22333" y2="6837"/>
                        <a14:foregroundMark x1="18362" y1="3940" x2="18362" y2="3940"/>
                        <a14:foregroundMark x1="21092" y1="3940" x2="21092" y2="3940"/>
                        <a14:foregroundMark x1="22581" y1="12746" x2="22581" y2="12746"/>
                        <a14:foregroundMark x1="28412" y1="93627" x2="28412" y2="93627"/>
                        <a14:foregroundMark x1="34243" y1="91657" x2="34243" y2="91657"/>
                        <a14:foregroundMark x1="26551" y1="98494" x2="26551" y2="98494"/>
                        <a14:foregroundMark x1="64888" y1="95365" x2="64888" y2="95365"/>
                        <a14:foregroundMark x1="72457" y1="93975" x2="72457" y2="93975"/>
                        <a14:foregroundMark x1="72457" y1="92236" x2="72457" y2="92236"/>
                        <a14:foregroundMark x1="72829" y1="95944" x2="72829" y2="95944"/>
                        <a14:foregroundMark x1="73945" y1="95017" x2="73945" y2="95017"/>
                        <a14:foregroundMark x1="74938" y1="95944" x2="74938" y2="95944"/>
                        <a14:foregroundMark x1="74566" y1="94554" x2="74566" y2="94554"/>
                        <a14:foregroundMark x1="72457" y1="66280" x2="72457" y2="66280"/>
                        <a14:foregroundMark x1="75931" y1="59444" x2="75931" y2="59444"/>
                        <a14:foregroundMark x1="51489" y1="9386" x2="51489" y2="9386"/>
                        <a14:foregroundMark x1="95037" y1="44959" x2="95037" y2="44959"/>
                        <a14:foregroundMark x1="95658" y1="43221" x2="95658" y2="43221"/>
                        <a14:foregroundMark x1="94789" y1="47161" x2="94789" y2="47161"/>
                        <a14:foregroundMark x1="86849" y1="9154" x2="86849" y2="9154"/>
                        <a14:foregroundMark x1="87345" y1="9038" x2="87345" y2="9038"/>
                        <a14:foregroundMark x1="87097" y1="10776" x2="87097" y2="10776"/>
                        <a14:foregroundMark x1="87345" y1="11124" x2="87345" y2="11124"/>
                        <a14:foregroundMark x1="44293" y1="20973" x2="44293" y2="20973"/>
                        <a14:foregroundMark x1="50993" y1="7300" x2="50993" y2="7300"/>
                        <a14:foregroundMark x1="53722" y1="36037" x2="53722" y2="36037"/>
                        <a14:foregroundMark x1="53474" y1="34647" x2="53474" y2="34647"/>
                        <a14:foregroundMark x1="81514" y1="26419" x2="81514" y2="26419"/>
                        <a14:foregroundMark x1="15757" y1="27462" x2="15757" y2="27462"/>
                        <a14:backgroundMark x1="37469" y1="5910" x2="37469" y2="5910"/>
                        <a14:backgroundMark x1="61538" y1="5678" x2="61538" y2="5678"/>
                        <a14:backgroundMark x1="69851" y1="12514" x2="69851" y2="12514"/>
                        <a14:backgroundMark x1="92804" y1="66628" x2="92804" y2="66628"/>
                        <a14:backgroundMark x1="64268" y1="80185" x2="64268" y2="80185"/>
                        <a14:backgroundMark x1="49132" y1="91657" x2="49132" y2="91657"/>
                        <a14:backgroundMark x1="5955" y1="80185" x2="5955" y2="80185"/>
                        <a14:backgroundMark x1="5831" y1="7300" x2="5831" y2="7300"/>
                        <a14:backgroundMark x1="35484" y1="14832" x2="35484" y2="14832"/>
                        <a14:backgroundMark x1="65136" y1="17845" x2="65136" y2="17845"/>
                        <a14:backgroundMark x1="93424" y1="84009" x2="93424" y2="84009"/>
                        <a14:backgroundMark x1="94045" y1="96524" x2="94045" y2="96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76" y="1946895"/>
            <a:ext cx="4020622" cy="3680348"/>
          </a:xfrm>
          <a:prstGeom prst="rect">
            <a:avLst/>
          </a:prstGeom>
        </p:spPr>
      </p:pic>
      <p:sp>
        <p:nvSpPr>
          <p:cNvPr id="139" name="Title 1"/>
          <p:cNvSpPr txBox="1">
            <a:spLocks noGrp="1"/>
          </p:cNvSpPr>
          <p:nvPr>
            <p:ph type="title"/>
          </p:nvPr>
        </p:nvSpPr>
        <p:spPr>
          <a:xfrm>
            <a:off x="2357562" y="609600"/>
            <a:ext cx="6329237" cy="68253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algn="ctr"/>
            <a:r>
              <a:rPr sz="3800" dirty="0">
                <a:solidFill>
                  <a:schemeClr val="tx1"/>
                </a:solidFill>
              </a:rPr>
              <a:t>Skill </a:t>
            </a:r>
            <a:r>
              <a:rPr sz="3800" dirty="0" smtClean="0">
                <a:solidFill>
                  <a:schemeClr val="tx1"/>
                </a:solidFill>
              </a:rPr>
              <a:t>Builder Training </a:t>
            </a:r>
            <a:r>
              <a:rPr lang="en-US" sz="2700" b="1" dirty="0" smtClean="0">
                <a:solidFill>
                  <a:srgbClr val="FF0000"/>
                </a:solidFill>
              </a:rPr>
              <a:t>"SUPPLEMENTAL PLAYER CLINICS”</a:t>
            </a:r>
            <a:endParaRPr sz="2700" b="1" dirty="0">
              <a:solidFill>
                <a:srgbClr val="FF0000"/>
              </a:solidFill>
            </a:endParaRPr>
          </a:p>
        </p:txBody>
      </p:sp>
      <p:sp>
        <p:nvSpPr>
          <p:cNvPr id="140" name="Content Placeholder 3"/>
          <p:cNvSpPr txBox="1">
            <a:spLocks noGrp="1"/>
          </p:cNvSpPr>
          <p:nvPr>
            <p:ph idx="1"/>
          </p:nvPr>
        </p:nvSpPr>
        <p:spPr>
          <a:xfrm>
            <a:off x="339047" y="1619818"/>
            <a:ext cx="8191046" cy="494536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337820">
              <a:lnSpc>
                <a:spcPct val="90000"/>
              </a:lnSpc>
              <a:spcBef>
                <a:spcPts val="0"/>
              </a:spcBef>
              <a:buSzTx/>
              <a:buNone/>
              <a:defRPr sz="1900">
                <a:solidFill>
                  <a:srgbClr val="0096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 smtClean="0"/>
              <a:t>GOAL-SCORING Ages 6-15</a:t>
            </a:r>
          </a:p>
          <a:p>
            <a:pPr marL="504824" lvl="1" indent="-142874" defTabSz="337820">
              <a:lnSpc>
                <a:spcPct val="90000"/>
              </a:lnSpc>
              <a:spcBef>
                <a:spcPts val="0"/>
              </a:spcBef>
              <a:buClrTx/>
              <a:buSzPct val="100000"/>
              <a:buChar char="•"/>
              <a:defRPr sz="1425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sz="1500" dirty="0" smtClean="0">
                <a:solidFill>
                  <a:schemeClr val="tx1"/>
                </a:solidFill>
              </a:rPr>
              <a:t>Helps </a:t>
            </a:r>
            <a:r>
              <a:rPr lang="en-US" sz="1500" dirty="0">
                <a:solidFill>
                  <a:schemeClr val="tx1"/>
                </a:solidFill>
              </a:rPr>
              <a:t>enrich players who are looking to improve their goal scoring ability and become more confident in front of goal. Sessions will include instruction on techniques such as; shooting, finishing, heading, receiving and 1v1 moves.</a:t>
            </a:r>
          </a:p>
          <a:p>
            <a:pPr marL="0" indent="0" defTabSz="337820">
              <a:lnSpc>
                <a:spcPct val="90000"/>
              </a:lnSpc>
              <a:spcBef>
                <a:spcPts val="0"/>
              </a:spcBef>
              <a:buSzTx/>
              <a:buNone/>
              <a:defRPr sz="1900">
                <a:solidFill>
                  <a:srgbClr val="0096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/>
              <a:t>GOALKEEPING Ages 6-15</a:t>
            </a:r>
          </a:p>
          <a:p>
            <a:pPr marL="488016" lvl="1" indent="-126066" defTabSz="337820">
              <a:spcBef>
                <a:spcPts val="0"/>
              </a:spcBef>
              <a:buClrTx/>
              <a:buSzPct val="100000"/>
              <a:defRPr sz="1615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500" dirty="0">
                <a:solidFill>
                  <a:schemeClr val="tx1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Used  to advance goalkeepers ability and knowledge by developing the four dimensions of goalkeeping; technical, tactical, physical and mental. Providing players the opportunity to learn the specifics  </a:t>
            </a:r>
            <a:r>
              <a:rPr lang="en-US" sz="1500" dirty="0" smtClean="0">
                <a:solidFill>
                  <a:schemeClr val="tx1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GOALEEPING.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 defTabSz="337820">
              <a:lnSpc>
                <a:spcPct val="90000"/>
              </a:lnSpc>
              <a:spcBef>
                <a:spcPts val="0"/>
              </a:spcBef>
              <a:buSzTx/>
              <a:buNone/>
              <a:defRPr sz="1900">
                <a:solidFill>
                  <a:srgbClr val="0096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DRILLS 4 SKILLS AGES 6-15</a:t>
            </a:r>
          </a:p>
          <a:p>
            <a:pPr marL="504824" lvl="1" indent="-142874" defTabSz="337820">
              <a:lnSpc>
                <a:spcPct val="90000"/>
              </a:lnSpc>
              <a:spcBef>
                <a:spcPts val="0"/>
              </a:spcBef>
              <a:buClrTx/>
              <a:buSzPct val="100000"/>
              <a:buChar char="•"/>
              <a:defRPr sz="1425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Designed to supplement the individual player in their quest to improve their technical ball skills, confidence &amp; fitness with our unique age-specific curriculum. This program will challenge players in every technical aspect required to raise their game to the next level.</a:t>
            </a:r>
            <a:endParaRPr dirty="0">
              <a:solidFill>
                <a:schemeClr val="tx1"/>
              </a:solidFill>
              <a:sym typeface="Helvetica"/>
            </a:endParaRPr>
          </a:p>
          <a:p>
            <a:pPr marL="0" indent="0" defTabSz="337820">
              <a:lnSpc>
                <a:spcPct val="90000"/>
              </a:lnSpc>
              <a:spcBef>
                <a:spcPts val="0"/>
              </a:spcBef>
              <a:buSzTx/>
              <a:buNone/>
              <a:defRPr sz="1900">
                <a:solidFill>
                  <a:srgbClr val="0096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BALL MASTERY Ages 6-15</a:t>
            </a:r>
          </a:p>
          <a:p>
            <a:pPr marL="504824" lvl="1" indent="-142874" defTabSz="337820">
              <a:lnSpc>
                <a:spcPct val="90000"/>
              </a:lnSpc>
              <a:spcBef>
                <a:spcPts val="0"/>
              </a:spcBef>
              <a:buClrTx/>
              <a:buSzPct val="100000"/>
              <a:buChar char="•"/>
              <a:defRPr sz="1425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Focuses on individual ball control, touch, technique and co-ordination to encourage confidence in possession. Areas such as; dribbling, receiving, individual possession, passing and 1v1 play will be developed during the course of the program.</a:t>
            </a:r>
            <a:endParaRPr lang="en-US" dirty="0">
              <a:solidFill>
                <a:schemeClr val="tx1"/>
              </a:solidFill>
            </a:endParaRPr>
          </a:p>
          <a:p>
            <a:pPr marL="504824" lvl="1" indent="-142874" defTabSz="337820">
              <a:lnSpc>
                <a:spcPct val="90000"/>
              </a:lnSpc>
              <a:spcBef>
                <a:spcPts val="0"/>
              </a:spcBef>
              <a:buClrTx/>
              <a:buSzPct val="100000"/>
              <a:buFontTx/>
              <a:buChar char="•"/>
              <a:defRPr sz="1425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lang="en-US" dirty="0">
              <a:solidFill>
                <a:schemeClr val="tx1"/>
              </a:solidFill>
            </a:endParaRPr>
          </a:p>
          <a:p>
            <a:pPr marL="361950" lvl="1" indent="0" defTabSz="337820">
              <a:lnSpc>
                <a:spcPct val="90000"/>
              </a:lnSpc>
              <a:spcBef>
                <a:spcPts val="0"/>
              </a:spcBef>
              <a:buClrTx/>
              <a:buSzPct val="100000"/>
              <a:buNone/>
              <a:defRPr sz="1425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chemeClr val="tx1"/>
                </a:solidFill>
              </a:rPr>
              <a:t>Note: Programs run weekly for both small &amp; full-sided players for 1hr+ sessions. Flexible schedules available to maximize player attendance</a:t>
            </a:r>
          </a:p>
          <a:p>
            <a:pPr marL="504824" lvl="1" indent="-142874" defTabSz="337820">
              <a:lnSpc>
                <a:spcPct val="90000"/>
              </a:lnSpc>
              <a:spcBef>
                <a:spcPts val="0"/>
              </a:spcBef>
              <a:buClrTx/>
              <a:buSzPct val="100000"/>
              <a:buChar char="•"/>
              <a:defRPr sz="1425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dirty="0">
              <a:solidFill>
                <a:srgbClr val="454545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41" name="Slide Number Placeholder 2"/>
          <p:cNvSpPr txBox="1">
            <a:spLocks noGrp="1"/>
          </p:cNvSpPr>
          <p:nvPr>
            <p:ph type="sldNum" sz="quarter" idx="12"/>
          </p:nvPr>
        </p:nvSpPr>
        <p:spPr>
          <a:xfrm>
            <a:off x="8530093" y="6139460"/>
            <a:ext cx="358411" cy="6375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  <p:sp>
        <p:nvSpPr>
          <p:cNvPr id="143" name="Slide Number Placeholder 2"/>
          <p:cNvSpPr txBox="1"/>
          <p:nvPr/>
        </p:nvSpPr>
        <p:spPr>
          <a:xfrm>
            <a:off x="6324600" y="6324600"/>
            <a:ext cx="2057400" cy="30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rPr dirty="0"/>
              <a:t>www.kickzsoccer.com</a:t>
            </a:r>
          </a:p>
        </p:txBody>
      </p:sp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xmlns="" id="{004112D0-3F3F-0B43-96B9-96FCF700E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567" y="288680"/>
            <a:ext cx="2240996" cy="140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2267893" y="412028"/>
            <a:ext cx="6934200" cy="113973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>
                <a:solidFill>
                  <a:schemeClr val="tx1"/>
                </a:solidFill>
              </a:rPr>
              <a:t>Tryout </a:t>
            </a:r>
            <a:r>
              <a:rPr lang="en-US" dirty="0">
                <a:solidFill>
                  <a:srgbClr val="008CF3"/>
                </a:solidFill>
              </a:rPr>
              <a:t>Support Services</a:t>
            </a:r>
            <a:r>
              <a:rPr dirty="0"/>
              <a:t/>
            </a:r>
            <a:br>
              <a:rPr dirty="0"/>
            </a:br>
            <a:r>
              <a:rPr sz="2700" dirty="0">
                <a:solidFill>
                  <a:srgbClr val="FF0000"/>
                </a:solidFill>
              </a:rPr>
              <a:t>“</a:t>
            </a:r>
            <a:r>
              <a:rPr lang="en-US" sz="2700" dirty="0">
                <a:solidFill>
                  <a:srgbClr val="FF0000"/>
                </a:solidFill>
              </a:rPr>
              <a:t>player evaluation support</a:t>
            </a:r>
            <a:r>
              <a:rPr sz="2700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147" name="Content Placeholder 3"/>
          <p:cNvSpPr txBox="1">
            <a:spLocks noGrp="1"/>
          </p:cNvSpPr>
          <p:nvPr>
            <p:ph idx="1"/>
          </p:nvPr>
        </p:nvSpPr>
        <p:spPr>
          <a:xfrm>
            <a:off x="513707" y="1454728"/>
            <a:ext cx="8291246" cy="19244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3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Let Kickzsoccer evaluate one of the toughest and most important tasks of the season, Tryouts!  Our knowledgeable coaching staff will run and evaluate tryouts designed to simulate "real- game" situations where players will be evaluated and ranked according to our detailed player evaluation process. Tryouts will be held at a facility of your choice with multiple weekday and weekend schedules available to suit your needs.  Take the stress out of your tryout process this season</a:t>
            </a:r>
            <a:r>
              <a:rPr lang="en-US" sz="1300" dirty="0" smtClean="0">
                <a:solidFill>
                  <a:schemeClr val="tx1"/>
                </a:solidFill>
                <a:latin typeface="Arial Rounded MT Bold" panose="020F0704030504030204" pitchFamily="34" charset="77"/>
              </a:rPr>
              <a:t>!</a:t>
            </a:r>
          </a:p>
          <a:p>
            <a:pPr marL="0" lvl="0" indent="0">
              <a:buNone/>
            </a:pPr>
            <a:endParaRPr lang="en-US" sz="1300" dirty="0">
              <a:solidFill>
                <a:schemeClr val="tx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48" name="Slide Number Placeholder 2"/>
          <p:cNvSpPr txBox="1">
            <a:spLocks noGrp="1"/>
          </p:cNvSpPr>
          <p:nvPr>
            <p:ph type="sldNum" sz="quarter" idx="12"/>
          </p:nvPr>
        </p:nvSpPr>
        <p:spPr>
          <a:xfrm>
            <a:off x="8530093" y="6139460"/>
            <a:ext cx="358411" cy="6375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 dirty="0"/>
          </a:p>
        </p:txBody>
      </p:sp>
      <p:sp>
        <p:nvSpPr>
          <p:cNvPr id="150" name="Slide Number Placeholder 2"/>
          <p:cNvSpPr txBox="1"/>
          <p:nvPr/>
        </p:nvSpPr>
        <p:spPr>
          <a:xfrm>
            <a:off x="6324600" y="6324600"/>
            <a:ext cx="2057400" cy="30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rPr dirty="0"/>
              <a:t>www.kickzsoccer.com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7D960FC-CE01-AF49-9287-E369002903E3}"/>
              </a:ext>
            </a:extLst>
          </p:cNvPr>
          <p:cNvSpPr/>
          <p:nvPr/>
        </p:nvSpPr>
        <p:spPr>
          <a:xfrm>
            <a:off x="2706648" y="2776075"/>
            <a:ext cx="60026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Eras Demi ITC"/>
              </a:rPr>
              <a:t>Proven Method as used by Professional Academies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Eras Demi ITC"/>
              </a:rPr>
              <a:t> Professional Qualified Staff will oversee evaluations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Eras Demi ITC"/>
              </a:rPr>
              <a:t> Presentation to ensure Club Objectives are Met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Eras Demi ITC"/>
              </a:rPr>
              <a:t> Field Equipment &amp; Evaluation Materials provided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Eras Demi ITC"/>
              </a:rPr>
              <a:t> Detailed Evaluation and Ranking Procedures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Eras Demi ITC"/>
              </a:rPr>
              <a:t> Player Registration and evaluation forms provided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Eras Demi ITC"/>
              </a:rPr>
              <a:t> Full administration support provided (optional)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  <a:latin typeface="Eras Demi ITC"/>
            </a:endParaRP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1C25CD-A511-B640-B72F-FE48C163E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" y="3200401"/>
            <a:ext cx="2776931" cy="3015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B842336-699D-D945-8564-99162195BF49}"/>
              </a:ext>
            </a:extLst>
          </p:cNvPr>
          <p:cNvSpPr/>
          <p:nvPr/>
        </p:nvSpPr>
        <p:spPr>
          <a:xfrm>
            <a:off x="2925363" y="4903225"/>
            <a:ext cx="762000" cy="762000"/>
          </a:xfrm>
          <a:prstGeom prst="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4v4+</a:t>
            </a:r>
          </a:p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D5ABBFD-B592-3C46-B45C-7618D96A4E7A}"/>
              </a:ext>
            </a:extLst>
          </p:cNvPr>
          <p:cNvSpPr/>
          <p:nvPr/>
        </p:nvSpPr>
        <p:spPr>
          <a:xfrm>
            <a:off x="4309604" y="4912344"/>
            <a:ext cx="762000" cy="762000"/>
          </a:xfrm>
          <a:prstGeom prst="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1v1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0859838-4B1B-E241-94EF-DBC6AE8829F7}"/>
              </a:ext>
            </a:extLst>
          </p:cNvPr>
          <p:cNvSpPr/>
          <p:nvPr/>
        </p:nvSpPr>
        <p:spPr>
          <a:xfrm>
            <a:off x="5718019" y="4912344"/>
            <a:ext cx="762000" cy="762000"/>
          </a:xfrm>
          <a:prstGeom prst="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2v1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18E09C-55E4-5547-B7A0-AC4482576BAC}"/>
              </a:ext>
            </a:extLst>
          </p:cNvPr>
          <p:cNvSpPr txBox="1"/>
          <p:nvPr/>
        </p:nvSpPr>
        <p:spPr>
          <a:xfrm>
            <a:off x="2818027" y="5665225"/>
            <a:ext cx="5329380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</a:rPr>
              <a:t>Small-Sided         Technical             Tactical            Evaluation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 4</a:t>
            </a:r>
            <a:r>
              <a:rPr lang="en-US" sz="1400" dirty="0">
                <a:solidFill>
                  <a:schemeClr val="tx1"/>
                </a:solidFill>
              </a:rPr>
              <a:t>v4 Drills                1v1 Drills               Drills 2v1+            Support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E06043-EFFE-6249-A56A-F0D354C1A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24" y="4912344"/>
            <a:ext cx="790829" cy="762000"/>
          </a:xfrm>
          <a:prstGeom prst="rect">
            <a:avLst/>
          </a:prstGeom>
        </p:spPr>
      </p:pic>
      <p:pic>
        <p:nvPicPr>
          <p:cNvPr id="14" name="Picture 4" descr="Picture 4">
            <a:extLst>
              <a:ext uri="{FF2B5EF4-FFF2-40B4-BE49-F238E27FC236}">
                <a16:creationId xmlns:a16="http://schemas.microsoft.com/office/drawing/2014/main" xmlns="" id="{6239944A-CEF9-7B49-80ED-CA757EDF8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567" y="288680"/>
            <a:ext cx="2240996" cy="14075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178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420CD8-F4E6-CB4E-B330-113D995317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" b="96154" l="4633" r="97008">
                        <a14:foregroundMark x1="8880" y1="43213" x2="8880" y2="43213"/>
                        <a14:foregroundMark x1="24710" y1="45136" x2="24710" y2="45136"/>
                        <a14:foregroundMark x1="41988" y1="45588" x2="41988" y2="45588"/>
                        <a14:foregroundMark x1="57722" y1="45362" x2="57722" y2="45362"/>
                        <a14:foregroundMark x1="74035" y1="45814" x2="74035" y2="45814"/>
                        <a14:foregroundMark x1="89093" y1="46719" x2="89093" y2="46719"/>
                        <a14:foregroundMark x1="78282" y1="59502" x2="78282" y2="59502"/>
                        <a14:foregroundMark x1="79826" y1="60860" x2="79826" y2="60860"/>
                        <a14:foregroundMark x1="63996" y1="59502" x2="63996" y2="59502"/>
                        <a14:foregroundMark x1="47297" y1="58824" x2="47297" y2="58824"/>
                        <a14:foregroundMark x1="31178" y1="55882" x2="31178" y2="55882"/>
                        <a14:foregroundMark x1="15637" y1="56448" x2="15637" y2="56448"/>
                        <a14:foregroundMark x1="20270" y1="71267" x2="20270" y2="71267"/>
                        <a14:foregroundMark x1="36680" y1="69344" x2="36680" y2="69344"/>
                        <a14:foregroundMark x1="50290" y1="70475" x2="50290" y2="70475"/>
                        <a14:foregroundMark x1="59459" y1="70701" x2="59459" y2="70701"/>
                        <a14:foregroundMark x1="77027" y1="70928" x2="77027" y2="70928"/>
                        <a14:foregroundMark x1="81081" y1="51357" x2="81081" y2="51357"/>
                        <a14:foregroundMark x1="80598" y1="46946" x2="80598" y2="46946"/>
                        <a14:foregroundMark x1="78861" y1="44005" x2="78861" y2="44005"/>
                        <a14:foregroundMark x1="58880" y1="54412" x2="58880" y2="54412"/>
                        <a14:foregroundMark x1="56467" y1="54525" x2="56467" y2="54525"/>
                        <a14:foregroundMark x1="88514" y1="53054" x2="88514" y2="53054"/>
                        <a14:foregroundMark x1="89189" y1="58032" x2="89189" y2="58032"/>
                        <a14:foregroundMark x1="48842" y1="46946" x2="48842" y2="46946"/>
                        <a14:foregroundMark x1="40927" y1="50679" x2="40927" y2="50679"/>
                        <a14:foregroundMark x1="30792" y1="59955" x2="30792" y2="59955"/>
                        <a14:foregroundMark x1="31081" y1="49208" x2="31081" y2="49208"/>
                        <a14:foregroundMark x1="24324" y1="51357" x2="24324" y2="51357"/>
                        <a14:foregroundMark x1="16988" y1="58937" x2="16988" y2="58937"/>
                        <a14:foregroundMark x1="8301" y1="63009" x2="8301" y2="63009"/>
                        <a14:foregroundMark x1="9942" y1="48982" x2="9942" y2="48982"/>
                        <a14:foregroundMark x1="18822" y1="76018" x2="18822" y2="76018"/>
                        <a14:foregroundMark x1="19788" y1="82692" x2="19788" y2="82692"/>
                        <a14:foregroundMark x1="43050" y1="77489" x2="43050" y2="77489"/>
                        <a14:foregroundMark x1="42375" y1="84163" x2="42375" y2="84163"/>
                        <a14:foregroundMark x1="32336" y1="51697" x2="32336" y2="5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60" y="1498052"/>
            <a:ext cx="2594969" cy="2214240"/>
          </a:xfrm>
          <a:prstGeom prst="rect">
            <a:avLst/>
          </a:prstGeom>
        </p:spPr>
      </p:pic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2357563" y="297900"/>
            <a:ext cx="6934200" cy="113973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tx1"/>
                </a:solidFill>
              </a:rPr>
              <a:t>Seasonal </a:t>
            </a:r>
            <a:r>
              <a:rPr dirty="0">
                <a:solidFill>
                  <a:srgbClr val="008CF3"/>
                </a:solidFill>
              </a:rPr>
              <a:t>Summer Camps</a:t>
            </a:r>
            <a:r>
              <a:rPr dirty="0"/>
              <a:t/>
            </a:r>
            <a:br>
              <a:rPr dirty="0"/>
            </a:br>
            <a:r>
              <a:rPr sz="2700" dirty="0">
                <a:solidFill>
                  <a:srgbClr val="FF0000"/>
                </a:solidFill>
              </a:rPr>
              <a:t>“</a:t>
            </a:r>
            <a:r>
              <a:rPr lang="en-US" sz="2700" dirty="0">
                <a:solidFill>
                  <a:srgbClr val="FF0000"/>
                </a:solidFill>
              </a:rPr>
              <a:t>Team &amp; </a:t>
            </a:r>
            <a:r>
              <a:rPr lang="en-US" sz="2700" dirty="0" smtClean="0">
                <a:solidFill>
                  <a:srgbClr val="FF0000"/>
                </a:solidFill>
              </a:rPr>
              <a:t>PLAYER </a:t>
            </a:r>
            <a:r>
              <a:rPr lang="en-US" sz="2700" dirty="0">
                <a:solidFill>
                  <a:srgbClr val="FF0000"/>
                </a:solidFill>
              </a:rPr>
              <a:t>Camps Available</a:t>
            </a:r>
            <a:r>
              <a:rPr sz="2700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147" name="Content Placeholder 3"/>
          <p:cNvSpPr txBox="1">
            <a:spLocks noGrp="1"/>
          </p:cNvSpPr>
          <p:nvPr>
            <p:ph idx="1"/>
          </p:nvPr>
        </p:nvSpPr>
        <p:spPr>
          <a:xfrm>
            <a:off x="195285" y="1424173"/>
            <a:ext cx="7543800" cy="482799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804672">
              <a:lnSpc>
                <a:spcPct val="80000"/>
              </a:lnSpc>
              <a:spcBef>
                <a:spcPts val="1700"/>
              </a:spcBef>
              <a:buSzTx/>
              <a:buNone/>
              <a:defRPr sz="1600">
                <a:solidFill>
                  <a:srgbClr val="0096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lang="en-US" sz="1200" dirty="0"/>
          </a:p>
          <a:p>
            <a:pPr marL="0" indent="0" defTabSz="804672">
              <a:lnSpc>
                <a:spcPct val="80000"/>
              </a:lnSpc>
              <a:spcBef>
                <a:spcPts val="1700"/>
              </a:spcBef>
              <a:buSzTx/>
              <a:buNone/>
              <a:defRPr sz="1600">
                <a:solidFill>
                  <a:srgbClr val="0096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600" dirty="0"/>
              <a:t>Team Camps Day/Evening</a:t>
            </a:r>
            <a:r>
              <a:rPr lang="en-US" sz="1600" dirty="0"/>
              <a:t> (All ages</a:t>
            </a:r>
            <a:r>
              <a:rPr lang="en-US" sz="1600" dirty="0" smtClean="0"/>
              <a:t>)</a:t>
            </a:r>
            <a:r>
              <a:rPr lang="en-US" sz="1200" dirty="0" smtClean="0">
                <a:solidFill>
                  <a:schemeClr val="tx1"/>
                </a:solidFill>
              </a:rPr>
              <a:t>.</a:t>
            </a:r>
            <a:endParaRPr sz="1200" dirty="0">
              <a:solidFill>
                <a:schemeClr val="tx1"/>
              </a:solidFill>
            </a:endParaRPr>
          </a:p>
          <a:p>
            <a:pPr marL="603504" lvl="1" indent="-296163" defTabSz="804672">
              <a:lnSpc>
                <a:spcPct val="80000"/>
              </a:lnSpc>
              <a:spcBef>
                <a:spcPts val="500"/>
              </a:spcBef>
              <a:buClr>
                <a:schemeClr val="accent6">
                  <a:lumOff val="34901"/>
                </a:schemeClr>
              </a:buClr>
              <a:defRPr sz="13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sz="1200" dirty="0">
                <a:solidFill>
                  <a:schemeClr val="tx1"/>
                </a:solidFill>
              </a:rPr>
              <a:t>Customizable Curriculum Designed to target areas of weakness  and development.</a:t>
            </a:r>
          </a:p>
          <a:p>
            <a:pPr marL="603504" lvl="1" indent="-296163" defTabSz="804672">
              <a:lnSpc>
                <a:spcPct val="80000"/>
              </a:lnSpc>
              <a:spcBef>
                <a:spcPts val="500"/>
              </a:spcBef>
              <a:buClr>
                <a:schemeClr val="accent6">
                  <a:lumOff val="34901"/>
                </a:schemeClr>
              </a:buClr>
              <a:defRPr sz="13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sz="1200" dirty="0">
                <a:solidFill>
                  <a:schemeClr val="tx1"/>
                </a:solidFill>
              </a:rPr>
              <a:t>Technical, Tactical and S.A.Q (Speed Agility &amp; Quickness) Topics available.</a:t>
            </a:r>
          </a:p>
          <a:p>
            <a:pPr marL="603504" lvl="1" indent="-296163" defTabSz="804672">
              <a:lnSpc>
                <a:spcPct val="80000"/>
              </a:lnSpc>
              <a:spcBef>
                <a:spcPts val="500"/>
              </a:spcBef>
              <a:buClr>
                <a:schemeClr val="accent6">
                  <a:lumOff val="34901"/>
                </a:schemeClr>
              </a:buClr>
              <a:defRPr sz="13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sz="1200" dirty="0">
                <a:solidFill>
                  <a:schemeClr val="tx1"/>
                </a:solidFill>
              </a:rPr>
              <a:t>Practice Scrimmages to develop player positioning and team </a:t>
            </a:r>
            <a:r>
              <a:rPr lang="en-US" sz="1200" dirty="0" smtClean="0">
                <a:solidFill>
                  <a:schemeClr val="tx1"/>
                </a:solidFill>
              </a:rPr>
              <a:t>formation.</a:t>
            </a:r>
          </a:p>
          <a:p>
            <a:pPr marL="0" indent="0" defTabSz="804672">
              <a:lnSpc>
                <a:spcPct val="80000"/>
              </a:lnSpc>
              <a:spcBef>
                <a:spcPts val="1700"/>
              </a:spcBef>
              <a:buSzTx/>
              <a:buNone/>
              <a:defRPr sz="1600">
                <a:solidFill>
                  <a:srgbClr val="0096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600" dirty="0" smtClean="0"/>
              <a:t>Player Camps</a:t>
            </a:r>
            <a:r>
              <a:rPr lang="en-US" sz="1600" dirty="0" smtClean="0"/>
              <a:t>;</a:t>
            </a:r>
            <a:r>
              <a:rPr sz="1600" dirty="0" smtClean="0"/>
              <a:t> World Cup Camp (Ages </a:t>
            </a:r>
            <a:r>
              <a:rPr lang="en-US" sz="1600" dirty="0" smtClean="0"/>
              <a:t>6</a:t>
            </a:r>
            <a:r>
              <a:rPr sz="1600" dirty="0" smtClean="0"/>
              <a:t>-15) </a:t>
            </a:r>
          </a:p>
          <a:p>
            <a:pPr marL="603504" lvl="1" indent="-296163" defTabSz="804672">
              <a:lnSpc>
                <a:spcPct val="120000"/>
              </a:lnSpc>
              <a:spcBef>
                <a:spcPts val="500"/>
              </a:spcBef>
              <a:buClr>
                <a:schemeClr val="accent6">
                  <a:lumOff val="34901"/>
                </a:schemeClr>
              </a:buClr>
              <a:defRPr sz="13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200" dirty="0" smtClean="0">
                <a:solidFill>
                  <a:schemeClr val="tx1"/>
                </a:solidFill>
              </a:rPr>
              <a:t>A </a:t>
            </a:r>
            <a:r>
              <a:rPr lang="en-US" sz="1200" dirty="0">
                <a:solidFill>
                  <a:schemeClr val="tx1"/>
                </a:solidFill>
              </a:rPr>
              <a:t>fun and educational </a:t>
            </a:r>
            <a:r>
              <a:rPr sz="1200" dirty="0">
                <a:solidFill>
                  <a:schemeClr val="tx1"/>
                </a:solidFill>
              </a:rPr>
              <a:t>camp that introduc</a:t>
            </a:r>
            <a:r>
              <a:rPr lang="en-US" sz="1200" dirty="0">
                <a:solidFill>
                  <a:schemeClr val="tx1"/>
                </a:solidFill>
              </a:rPr>
              <a:t>es</a:t>
            </a:r>
            <a:r>
              <a:rPr sz="1200" dirty="0">
                <a:solidFill>
                  <a:schemeClr val="tx1"/>
                </a:solidFill>
              </a:rPr>
              <a:t> players to various soccer skills </a:t>
            </a:r>
            <a:r>
              <a:rPr lang="en-US" sz="1200" dirty="0">
                <a:solidFill>
                  <a:schemeClr val="tx1"/>
                </a:solidFill>
              </a:rPr>
              <a:t>and 1v1 moves </a:t>
            </a:r>
            <a:r>
              <a:rPr sz="1200" dirty="0">
                <a:solidFill>
                  <a:schemeClr val="tx1"/>
                </a:solidFill>
              </a:rPr>
              <a:t>from around the world</a:t>
            </a:r>
            <a:r>
              <a:rPr lang="en-US" sz="1200" dirty="0">
                <a:solidFill>
                  <a:schemeClr val="tx1"/>
                </a:solidFill>
              </a:rPr>
              <a:t> within drills, games &amp; small-sided scrimmages</a:t>
            </a:r>
            <a:endParaRPr sz="1200" dirty="0">
              <a:solidFill>
                <a:schemeClr val="tx1"/>
              </a:solidFill>
            </a:endParaRPr>
          </a:p>
          <a:p>
            <a:pPr marL="603504" lvl="1" indent="-296163" defTabSz="804672">
              <a:lnSpc>
                <a:spcPct val="120000"/>
              </a:lnSpc>
              <a:spcBef>
                <a:spcPts val="500"/>
              </a:spcBef>
              <a:buClr>
                <a:schemeClr val="accent6">
                  <a:lumOff val="34901"/>
                </a:schemeClr>
              </a:buClr>
              <a:defRPr sz="13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200" dirty="0">
                <a:solidFill>
                  <a:schemeClr val="tx1"/>
                </a:solidFill>
              </a:rPr>
              <a:t>Players develop </a:t>
            </a:r>
            <a:r>
              <a:rPr lang="en-US" sz="1200" dirty="0">
                <a:solidFill>
                  <a:schemeClr val="tx1"/>
                </a:solidFill>
              </a:rPr>
              <a:t>SKILL</a:t>
            </a:r>
            <a:r>
              <a:rPr sz="1200" dirty="0">
                <a:solidFill>
                  <a:schemeClr val="tx1"/>
                </a:solidFill>
              </a:rPr>
              <a:t> such as dribbling, passing </a:t>
            </a:r>
            <a:r>
              <a:rPr lang="en-US" sz="1200" dirty="0">
                <a:solidFill>
                  <a:schemeClr val="tx1"/>
                </a:solidFill>
              </a:rPr>
              <a:t>&amp;</a:t>
            </a:r>
            <a:r>
              <a:rPr sz="1200" dirty="0">
                <a:solidFill>
                  <a:schemeClr val="tx1"/>
                </a:solidFill>
              </a:rPr>
              <a:t> shooting based on a daily theme that relates to its country. </a:t>
            </a:r>
            <a:r>
              <a:rPr lang="en-US" sz="1200" dirty="0">
                <a:solidFill>
                  <a:schemeClr val="tx1"/>
                </a:solidFill>
              </a:rPr>
              <a:t> Example: Brazil Day = Dribbling Techniques.</a:t>
            </a:r>
            <a:endParaRPr sz="1200" dirty="0">
              <a:solidFill>
                <a:schemeClr val="tx1"/>
              </a:solidFill>
            </a:endParaRPr>
          </a:p>
          <a:p>
            <a:pPr marL="603504" lvl="1" indent="-296163" defTabSz="804672">
              <a:lnSpc>
                <a:spcPct val="120000"/>
              </a:lnSpc>
              <a:spcBef>
                <a:spcPts val="500"/>
              </a:spcBef>
              <a:buClr>
                <a:schemeClr val="accent6">
                  <a:lumOff val="34901"/>
                </a:schemeClr>
              </a:buClr>
              <a:defRPr sz="13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200" dirty="0">
                <a:solidFill>
                  <a:schemeClr val="tx1"/>
                </a:solidFill>
              </a:rPr>
              <a:t>Players put these skills to the test in </a:t>
            </a:r>
            <a:r>
              <a:rPr lang="en-US" sz="1200" dirty="0">
                <a:solidFill>
                  <a:schemeClr val="tx1"/>
                </a:solidFill>
              </a:rPr>
              <a:t>daily scrimmages to improve TECHNICAL and TACTICAL decision making in a fun and competitive environment against other </a:t>
            </a:r>
            <a:r>
              <a:rPr lang="en-US" sz="1200" dirty="0" smtClean="0">
                <a:solidFill>
                  <a:schemeClr val="tx1"/>
                </a:solidFill>
              </a:rPr>
              <a:t>campers</a:t>
            </a:r>
            <a:endParaRPr sz="1200" dirty="0" smtClean="0">
              <a:solidFill>
                <a:schemeClr val="tx1"/>
              </a:solidFill>
            </a:endParaRPr>
          </a:p>
          <a:p>
            <a:pPr marL="0" indent="0" defTabSz="804672">
              <a:lnSpc>
                <a:spcPct val="80000"/>
              </a:lnSpc>
              <a:spcBef>
                <a:spcPts val="1700"/>
              </a:spcBef>
              <a:buSzTx/>
              <a:buNone/>
              <a:defRPr sz="1600">
                <a:solidFill>
                  <a:srgbClr val="0096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sz="1600" dirty="0" smtClean="0"/>
              <a:t>Pre-K</a:t>
            </a:r>
            <a:r>
              <a:rPr sz="1600" dirty="0" smtClean="0"/>
              <a:t> Camp </a:t>
            </a:r>
            <a:r>
              <a:rPr lang="en-US" sz="1600" dirty="0" smtClean="0"/>
              <a:t>Kiddy </a:t>
            </a:r>
            <a:r>
              <a:rPr lang="en-US" sz="1600" dirty="0" err="1" smtClean="0"/>
              <a:t>Kickz</a:t>
            </a:r>
            <a:r>
              <a:rPr lang="en-US" sz="1600" dirty="0" smtClean="0"/>
              <a:t> </a:t>
            </a:r>
            <a:r>
              <a:rPr sz="1600" dirty="0" smtClean="0"/>
              <a:t>(Ages 3-</a:t>
            </a:r>
            <a:r>
              <a:rPr lang="en-US" sz="1600" dirty="0" smtClean="0"/>
              <a:t>5</a:t>
            </a:r>
            <a:r>
              <a:rPr sz="1600" dirty="0" smtClean="0"/>
              <a:t>) </a:t>
            </a:r>
          </a:p>
          <a:p>
            <a:pPr marL="603504" lvl="1" indent="-296163" defTabSz="804672">
              <a:lnSpc>
                <a:spcPct val="120000"/>
              </a:lnSpc>
              <a:spcBef>
                <a:spcPts val="500"/>
              </a:spcBef>
              <a:buClr>
                <a:schemeClr val="accent6">
                  <a:lumOff val="34901"/>
                </a:schemeClr>
              </a:buClr>
              <a:defRPr sz="13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1200" dirty="0" smtClean="0">
                <a:solidFill>
                  <a:schemeClr val="tx1"/>
                </a:solidFill>
              </a:rPr>
              <a:t>This </a:t>
            </a:r>
            <a:r>
              <a:rPr sz="1200" dirty="0">
                <a:solidFill>
                  <a:schemeClr val="tx1"/>
                </a:solidFill>
              </a:rPr>
              <a:t>program is a unique soccer experience that combines children's general interests and familiar characters with fun soccer related activities</a:t>
            </a:r>
          </a:p>
          <a:p>
            <a:pPr marL="603504" lvl="1" indent="-296163" defTabSz="804672">
              <a:lnSpc>
                <a:spcPct val="120000"/>
              </a:lnSpc>
              <a:spcBef>
                <a:spcPts val="500"/>
              </a:spcBef>
              <a:buClr>
                <a:schemeClr val="accent6">
                  <a:lumOff val="34901"/>
                </a:schemeClr>
              </a:buClr>
              <a:defRPr sz="1300">
                <a:solidFill>
                  <a:srgbClr val="00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sz="1200" dirty="0">
                <a:solidFill>
                  <a:schemeClr val="tx1"/>
                </a:solidFill>
              </a:rPr>
              <a:t>Ball each activities designed to help</a:t>
            </a:r>
            <a:r>
              <a:rPr sz="1200" dirty="0">
                <a:solidFill>
                  <a:schemeClr val="tx1"/>
                </a:solidFill>
              </a:rPr>
              <a:t> players to perform basic soccer</a:t>
            </a:r>
            <a:r>
              <a:rPr lang="en-US" sz="1200" dirty="0">
                <a:solidFill>
                  <a:schemeClr val="tx1"/>
                </a:solidFill>
              </a:rPr>
              <a:t> skills and </a:t>
            </a:r>
            <a:r>
              <a:rPr sz="1200" dirty="0">
                <a:solidFill>
                  <a:schemeClr val="tx1"/>
                </a:solidFill>
              </a:rPr>
              <a:t> fundamentals in a safe and </a:t>
            </a:r>
            <a:r>
              <a:rPr lang="en-US" sz="1200" dirty="0">
                <a:solidFill>
                  <a:schemeClr val="tx1"/>
                </a:solidFill>
              </a:rPr>
              <a:t>enjoyable learning </a:t>
            </a:r>
            <a:r>
              <a:rPr sz="1200" dirty="0">
                <a:solidFill>
                  <a:schemeClr val="tx1"/>
                </a:solidFill>
              </a:rPr>
              <a:t>environment</a:t>
            </a:r>
            <a:r>
              <a:rPr sz="1200" dirty="0" smtClean="0">
                <a:solidFill>
                  <a:schemeClr val="tx1"/>
                </a:solidFill>
                <a:latin typeface="News Gothic MT"/>
                <a:ea typeface="News Gothic MT"/>
                <a:cs typeface="News Gothic MT"/>
                <a:sym typeface="News Gothic MT"/>
              </a:rPr>
              <a:t>.</a:t>
            </a:r>
            <a:endParaRPr sz="1200" dirty="0">
              <a:solidFill>
                <a:schemeClr val="tx1"/>
              </a:solidFill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  <p:sp>
        <p:nvSpPr>
          <p:cNvPr id="148" name="Slide Number Placeholder 2"/>
          <p:cNvSpPr txBox="1">
            <a:spLocks noGrp="1"/>
          </p:cNvSpPr>
          <p:nvPr>
            <p:ph type="sldNum" sz="quarter" idx="12"/>
          </p:nvPr>
        </p:nvSpPr>
        <p:spPr>
          <a:xfrm>
            <a:off x="8530093" y="6139460"/>
            <a:ext cx="358411" cy="6375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 dirty="0"/>
          </a:p>
        </p:txBody>
      </p:sp>
      <p:sp>
        <p:nvSpPr>
          <p:cNvPr id="150" name="Slide Number Placeholder 2"/>
          <p:cNvSpPr txBox="1"/>
          <p:nvPr/>
        </p:nvSpPr>
        <p:spPr>
          <a:xfrm>
            <a:off x="6553201" y="6449292"/>
            <a:ext cx="2057400" cy="30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rPr dirty="0"/>
              <a:t>www.kickzsoccer.com</a:t>
            </a:r>
          </a:p>
        </p:txBody>
      </p:sp>
      <p:pic>
        <p:nvPicPr>
          <p:cNvPr id="151" name="Red 3 NO copy.png" descr="Red 3 NO copy.png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7271287" y="3486826"/>
            <a:ext cx="1226545" cy="2827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xmlns="" id="{442C446A-161C-E246-B074-FF877549A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6009" y="152399"/>
            <a:ext cx="2061554" cy="12948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9962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Breeze">
  <a:themeElements>
    <a:clrScheme name="Breez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Breez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reez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{66760D2F-A526-F44D-8697-2A72B2DF02AC}tf10001063</Template>
  <TotalTime>3424</TotalTime>
  <Words>1294</Words>
  <Application>Microsoft Macintosh PowerPoint</Application>
  <PresentationFormat>On-screen Show (4:3)</PresentationFormat>
  <Paragraphs>141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Rounded MT Bold</vt:lpstr>
      <vt:lpstr>Britannic Bold</vt:lpstr>
      <vt:lpstr>Calibri</vt:lpstr>
      <vt:lpstr>Century Gothic</vt:lpstr>
      <vt:lpstr>Eras Demi ITC</vt:lpstr>
      <vt:lpstr>Helvetica</vt:lpstr>
      <vt:lpstr>News Gothic MT</vt:lpstr>
      <vt:lpstr>Mesh</vt:lpstr>
      <vt:lpstr>                 kickzsoccer: Club services                 Kickzsoccer Club Services</vt:lpstr>
      <vt:lpstr>Table of Contents ”what can we offer your soccer club”</vt:lpstr>
      <vt:lpstr>About Us</vt:lpstr>
      <vt:lpstr>  Team Training Services “YEAR ROUND TRAINING SUPPORT”</vt:lpstr>
      <vt:lpstr>Team Training INFORMATION “A Structured Team Training Program can be the difference between success and failure" </vt:lpstr>
      <vt:lpstr> lesson plan samples “age appropriate curriculum”</vt:lpstr>
      <vt:lpstr>Skill Builder Training "SUPPLEMENTAL PLAYER CLINICS”</vt:lpstr>
      <vt:lpstr>Tryout Support Services “player evaluation support”</vt:lpstr>
      <vt:lpstr>Seasonal Summer Camps “Team &amp; PLAYER Camps Available”</vt:lpstr>
      <vt:lpstr>Pre-travel SOCCER PROGRAMS</vt:lpstr>
      <vt:lpstr>Request more information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Kickzsoccer  Club Services</dc:title>
  <cp:lastModifiedBy>Microsoft Office User</cp:lastModifiedBy>
  <cp:revision>71</cp:revision>
  <dcterms:modified xsi:type="dcterms:W3CDTF">2020-06-18T20:29:57Z</dcterms:modified>
</cp:coreProperties>
</file>