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5" r:id="rId1"/>
  </p:sldMasterIdLst>
  <p:notesMasterIdLst>
    <p:notesMasterId r:id="rId16"/>
  </p:notesMasterIdLst>
  <p:sldIdLst>
    <p:sldId id="270" r:id="rId2"/>
    <p:sldId id="258" r:id="rId3"/>
    <p:sldId id="264" r:id="rId4"/>
    <p:sldId id="265" r:id="rId5"/>
    <p:sldId id="256" r:id="rId6"/>
    <p:sldId id="261" r:id="rId7"/>
    <p:sldId id="271" r:id="rId8"/>
    <p:sldId id="274" r:id="rId9"/>
    <p:sldId id="275" r:id="rId10"/>
    <p:sldId id="273" r:id="rId11"/>
    <p:sldId id="262" r:id="rId12"/>
    <p:sldId id="276" r:id="rId13"/>
    <p:sldId id="272" r:id="rId14"/>
    <p:sldId id="268"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F3"/>
    <a:srgbClr val="987F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6D6"/>
          </a:solidFill>
        </a:fill>
      </a:tcStyle>
    </a:wholeTbl>
    <a:band2H>
      <a:tcTxStyle/>
      <a:tcStyle>
        <a:tcBdr/>
        <a:fill>
          <a:solidFill>
            <a:srgbClr val="ECEC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p:restoredTop sz="50067"/>
  </p:normalViewPr>
  <p:slideViewPr>
    <p:cSldViewPr snapToGrid="0" snapToObjects="1">
      <p:cViewPr varScale="1">
        <p:scale>
          <a:sx n="62" d="100"/>
          <a:sy n="62" d="100"/>
        </p:scale>
        <p:origin x="3328" y="184"/>
      </p:cViewPr>
      <p:guideLst/>
    </p:cSldViewPr>
  </p:slideViewPr>
  <p:notesTextViewPr>
    <p:cViewPr>
      <p:scale>
        <a:sx n="1" d="1"/>
        <a:sy n="1" d="1"/>
      </p:scale>
      <p:origin x="0" y="0"/>
    </p:cViewPr>
  </p:notesTextViewPr>
  <p:notesViewPr>
    <p:cSldViewPr snapToGrid="0" snapToObjects="1">
      <p:cViewPr varScale="1">
        <p:scale>
          <a:sx n="109" d="100"/>
          <a:sy n="109" d="100"/>
        </p:scale>
        <p:origin x="4064" y="1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1750763"/>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272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05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275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839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4576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9792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6494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06839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0633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843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3902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4233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544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6511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5991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369119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80659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592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245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6/18/20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425978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1160EA64-D806-43AC-9DF2-F8C432F32B4C}" type="datetimeFigureOut">
              <a:rPr lang="en-US" smtClean="0"/>
              <a:pPr/>
              <a:t>6/18/20</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062777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1160EA64-D806-43AC-9DF2-F8C432F32B4C}" type="datetimeFigureOut">
              <a:rPr lang="en-US" smtClean="0"/>
              <a:pPr/>
              <a:t>6/18/20</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042392781"/>
      </p:ext>
    </p:extLst>
  </p:cSld>
  <p:clrMap bg1="dk1" tx1="lt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 id="2147484151" r:id="rId16"/>
    <p:sldLayoutId id="2147484152"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9.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microsoft.com/office/2007/relationships/hdphoto" Target="../media/hdphoto3.wdp"/><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idx="4294967295"/>
          </p:nvPr>
        </p:nvSpPr>
        <p:spPr>
          <a:xfrm>
            <a:off x="328772" y="3168910"/>
            <a:ext cx="8815228" cy="1554696"/>
          </a:xfrm>
          <a:prstGeom prst="rect">
            <a:avLst/>
          </a:prstGeom>
        </p:spPr>
        <p:txBody>
          <a:bodyPr>
            <a:normAutofit fontScale="90000"/>
          </a:bodyPr>
          <a:lstStyle/>
          <a:p>
            <a:pPr algn="ctr" defTabSz="786383">
              <a:defRPr sz="6100">
                <a:solidFill>
                  <a:srgbClr val="5CA8FD"/>
                </a:solidFill>
                <a:latin typeface="Arial Rounded MT Bold"/>
                <a:ea typeface="Arial Rounded MT Bold"/>
                <a:cs typeface="Arial Rounded MT Bold"/>
                <a:sym typeface="Arial Rounded MT Bold"/>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dirty="0">
                <a:solidFill>
                  <a:schemeClr val="accent2">
                    <a:lumOff val="16690"/>
                  </a:schemeClr>
                </a:solidFill>
              </a:rPr>
              <a:t/>
            </a:r>
            <a:br>
              <a:rPr dirty="0">
                <a:solidFill>
                  <a:schemeClr val="accent2">
                    <a:lumOff val="16690"/>
                  </a:schemeClr>
                </a:solidFill>
              </a:rPr>
            </a:br>
            <a:r>
              <a:rPr lang="en-US" dirty="0" err="1">
                <a:solidFill>
                  <a:schemeClr val="accent2">
                    <a:lumOff val="16690"/>
                  </a:schemeClr>
                </a:solidFill>
              </a:rPr>
              <a:t>kickzsoccer</a:t>
            </a:r>
            <a:r>
              <a:rPr lang="en-US" dirty="0">
                <a:solidFill>
                  <a:schemeClr val="accent2">
                    <a:lumOff val="16690"/>
                  </a:schemeClr>
                </a:solidFill>
              </a:rPr>
              <a:t>:</a:t>
            </a:r>
            <a:br>
              <a:rPr lang="en-US" dirty="0">
                <a:solidFill>
                  <a:schemeClr val="accent2">
                    <a:lumOff val="16690"/>
                  </a:schemeClr>
                </a:solidFill>
              </a:rPr>
            </a:br>
            <a:r>
              <a:rPr lang="en-US" dirty="0">
                <a:solidFill>
                  <a:srgbClr val="008CF3"/>
                </a:solidFill>
              </a:rPr>
              <a:t>recreation services</a:t>
            </a:r>
            <a:r>
              <a:rPr lang="en-US" dirty="0">
                <a:solidFill>
                  <a:schemeClr val="accent2">
                    <a:lumOff val="16690"/>
                  </a:schemeClr>
                </a:solidFill>
              </a:rPr>
              <a:t/>
            </a:r>
            <a:br>
              <a:rPr lang="en-US" dirty="0">
                <a:solidFill>
                  <a:schemeClr val="accent2">
                    <a:lumOff val="16690"/>
                  </a:schemeClr>
                </a:solidFill>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sz="6700" dirty="0" err="1"/>
              <a:t>Kickzsoccer</a:t>
            </a:r>
            <a:r>
              <a:rPr lang="en-US" dirty="0"/>
              <a:t/>
            </a:r>
            <a:br>
              <a:rPr lang="en-US" dirty="0"/>
            </a:br>
            <a:r>
              <a:rPr lang="en-US" sz="6100" dirty="0">
                <a:solidFill>
                  <a:srgbClr val="000000"/>
                </a:solidFill>
              </a:rPr>
              <a:t>Recreation</a:t>
            </a:r>
            <a:r>
              <a:rPr sz="6100" dirty="0">
                <a:solidFill>
                  <a:srgbClr val="000000"/>
                </a:solidFill>
              </a:rPr>
              <a:t> Services</a:t>
            </a:r>
          </a:p>
        </p:txBody>
      </p:sp>
      <p:sp>
        <p:nvSpPr>
          <p:cNvPr id="106" name="Subtitle 2"/>
          <p:cNvSpPr txBox="1">
            <a:spLocks noGrp="1"/>
          </p:cNvSpPr>
          <p:nvPr>
            <p:ph type="body" sz="quarter" idx="4294967295"/>
          </p:nvPr>
        </p:nvSpPr>
        <p:spPr>
          <a:xfrm>
            <a:off x="1620838" y="2492375"/>
            <a:ext cx="7523162" cy="401638"/>
          </a:xfrm>
          <a:prstGeom prst="rect">
            <a:avLst/>
          </a:prstGeom>
        </p:spPr>
        <p:txBody>
          <a:bodyPr>
            <a:normAutofit/>
          </a:bodyPr>
          <a:lstStyle>
            <a:lvl1pPr marL="0" indent="0" algn="ctr">
              <a:buSzTx/>
              <a:buNone/>
              <a:defRPr>
                <a:latin typeface="Arial Rounded MT Bold"/>
                <a:ea typeface="Arial Rounded MT Bold"/>
                <a:cs typeface="Arial Rounded MT Bold"/>
                <a:sym typeface="Arial Rounded MT Bold"/>
              </a:defRPr>
            </a:lvl1pPr>
          </a:lstStyle>
          <a:p>
            <a:r>
              <a:t>“we set the goals, so you can score them”</a:t>
            </a:r>
          </a:p>
        </p:txBody>
      </p:sp>
      <p:pic>
        <p:nvPicPr>
          <p:cNvPr id="107" name="Picture 4" descr="Picture 4"/>
          <p:cNvPicPr>
            <a:picLocks noChangeAspect="1"/>
          </p:cNvPicPr>
          <p:nvPr/>
        </p:nvPicPr>
        <p:blipFill>
          <a:blip r:embed="rId2">
            <a:extLst/>
          </a:blip>
          <a:stretch>
            <a:fillRect/>
          </a:stretch>
        </p:blipFill>
        <p:spPr>
          <a:xfrm>
            <a:off x="2580527" y="229715"/>
            <a:ext cx="3429003" cy="2153742"/>
          </a:xfrm>
          <a:prstGeom prst="rect">
            <a:avLst/>
          </a:prstGeom>
          <a:ln w="12700">
            <a:miter lim="400000"/>
          </a:ln>
        </p:spPr>
      </p:pic>
      <p:pic>
        <p:nvPicPr>
          <p:cNvPr id="108" name="Picture 5" descr="Picture 5"/>
          <p:cNvPicPr>
            <a:picLocks noChangeAspect="1"/>
          </p:cNvPicPr>
          <p:nvPr/>
        </p:nvPicPr>
        <p:blipFill>
          <a:blip r:embed="rId3">
            <a:extLst/>
          </a:blip>
          <a:stretch>
            <a:fillRect/>
          </a:stretch>
        </p:blipFill>
        <p:spPr>
          <a:xfrm>
            <a:off x="450438" y="5372827"/>
            <a:ext cx="2459717" cy="1219202"/>
          </a:xfrm>
          <a:prstGeom prst="rect">
            <a:avLst/>
          </a:prstGeom>
          <a:ln w="12700">
            <a:miter lim="400000"/>
          </a:ln>
        </p:spPr>
      </p:pic>
      <p:pic>
        <p:nvPicPr>
          <p:cNvPr id="109" name="Picture 8" descr="Picture 8"/>
          <p:cNvPicPr>
            <a:picLocks noChangeAspect="1"/>
          </p:cNvPicPr>
          <p:nvPr/>
        </p:nvPicPr>
        <p:blipFill>
          <a:blip r:embed="rId4">
            <a:extLst/>
          </a:blip>
          <a:stretch>
            <a:fillRect/>
          </a:stretch>
        </p:blipFill>
        <p:spPr>
          <a:xfrm>
            <a:off x="7162800" y="5334000"/>
            <a:ext cx="1475995" cy="1475995"/>
          </a:xfrm>
          <a:prstGeom prst="rect">
            <a:avLst/>
          </a:prstGeom>
          <a:ln w="12700">
            <a:miter lim="400000"/>
          </a:ln>
        </p:spPr>
      </p:pic>
      <p:sp>
        <p:nvSpPr>
          <p:cNvPr id="110" name="TextBox 9"/>
          <p:cNvSpPr txBox="1"/>
          <p:nvPr/>
        </p:nvSpPr>
        <p:spPr>
          <a:xfrm>
            <a:off x="599326" y="6522738"/>
            <a:ext cx="1981201" cy="2597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000" b="1">
                <a:solidFill>
                  <a:srgbClr val="FFFFFF"/>
                </a:solidFill>
                <a:latin typeface="Britannic Bold"/>
                <a:ea typeface="Britannic Bold"/>
                <a:cs typeface="Britannic Bold"/>
                <a:sym typeface="Britannic Bold"/>
              </a:defRPr>
            </a:pPr>
            <a:r>
              <a:t>Official </a:t>
            </a:r>
            <a:r>
              <a:rPr sz="1100"/>
              <a:t>Equipment</a:t>
            </a:r>
            <a:r>
              <a:t> Provider</a:t>
            </a:r>
          </a:p>
        </p:txBody>
      </p:sp>
      <p:sp>
        <p:nvSpPr>
          <p:cNvPr id="111" name="TextBox 11"/>
          <p:cNvSpPr txBox="1"/>
          <p:nvPr/>
        </p:nvSpPr>
        <p:spPr>
          <a:xfrm>
            <a:off x="7315200" y="6553200"/>
            <a:ext cx="1323595" cy="2565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b="1">
                <a:solidFill>
                  <a:srgbClr val="D5D5D5"/>
                </a:solidFill>
                <a:latin typeface="Britannic Bold"/>
                <a:ea typeface="Britannic Bold"/>
                <a:cs typeface="Britannic Bold"/>
                <a:sym typeface="Britannic Bold"/>
              </a:defRPr>
            </a:lvl1pPr>
          </a:lstStyle>
          <a:p>
            <a:r>
              <a:t>In association with</a:t>
            </a:r>
          </a:p>
        </p:txBody>
      </p:sp>
    </p:spTree>
    <p:extLst>
      <p:ext uri="{BB962C8B-B14F-4D97-AF65-F5344CB8AC3E}">
        <p14:creationId xmlns:p14="http://schemas.microsoft.com/office/powerpoint/2010/main" val="222354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idx="4294967295"/>
          </p:nvPr>
        </p:nvSpPr>
        <p:spPr>
          <a:xfrm>
            <a:off x="1804797" y="3011267"/>
            <a:ext cx="6096000" cy="1280771"/>
          </a:xfrm>
          <a:prstGeom prst="rect">
            <a:avLst/>
          </a:prstGeom>
        </p:spPr>
        <p:txBody>
          <a:bodyPr>
            <a:normAutofit fontScale="90000"/>
          </a:bodyPr>
          <a:lstStyle/>
          <a:p>
            <a:pPr algn="ctr" defTabSz="786383">
              <a:defRPr sz="6100">
                <a:solidFill>
                  <a:srgbClr val="5CA8FD"/>
                </a:solidFill>
                <a:latin typeface="Arial Rounded MT Bold"/>
                <a:ea typeface="Arial Rounded MT Bold"/>
                <a:cs typeface="Arial Rounded MT Bold"/>
                <a:sym typeface="Arial Rounded MT Bold"/>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dirty="0">
                <a:solidFill>
                  <a:schemeClr val="accent2">
                    <a:lumOff val="16690"/>
                  </a:schemeClr>
                </a:solidFill>
              </a:rPr>
              <a:t/>
            </a:r>
            <a:br>
              <a:rPr dirty="0">
                <a:solidFill>
                  <a:schemeClr val="accent2">
                    <a:lumOff val="16690"/>
                  </a:schemeClr>
                </a:solidFill>
              </a:rPr>
            </a:br>
            <a:r>
              <a:rPr lang="en-US" dirty="0">
                <a:solidFill>
                  <a:schemeClr val="accent2">
                    <a:lumOff val="16690"/>
                  </a:schemeClr>
                </a:solidFill>
              </a:rPr>
              <a:t/>
            </a:r>
            <a:br>
              <a:rPr lang="en-US" dirty="0">
                <a:solidFill>
                  <a:schemeClr val="accent2">
                    <a:lumOff val="16690"/>
                  </a:schemeClr>
                </a:solidFill>
              </a:rPr>
            </a:br>
            <a:r>
              <a:rPr lang="en-US" dirty="0" err="1">
                <a:solidFill>
                  <a:schemeClr val="accent2">
                    <a:lumOff val="16690"/>
                  </a:schemeClr>
                </a:solidFill>
              </a:rPr>
              <a:t>kickzsoccer</a:t>
            </a:r>
            <a:r>
              <a:rPr lang="en-US" dirty="0">
                <a:solidFill>
                  <a:schemeClr val="accent2">
                    <a:lumOff val="16690"/>
                  </a:schemeClr>
                </a:solidFill>
              </a:rPr>
              <a:t>:</a:t>
            </a:r>
            <a:br>
              <a:rPr lang="en-US" dirty="0">
                <a:solidFill>
                  <a:schemeClr val="accent2">
                    <a:lumOff val="16690"/>
                  </a:schemeClr>
                </a:solidFill>
              </a:rPr>
            </a:br>
            <a:r>
              <a:rPr lang="en-US" dirty="0">
                <a:solidFill>
                  <a:srgbClr val="008CF3"/>
                </a:solidFill>
              </a:rPr>
              <a:t>soccer camps </a:t>
            </a:r>
            <a:r>
              <a:rPr lang="en-US" dirty="0">
                <a:solidFill>
                  <a:schemeClr val="accent2">
                    <a:lumOff val="16690"/>
                  </a:schemeClr>
                </a:solidFill>
              </a:rPr>
              <a:t/>
            </a:r>
            <a:br>
              <a:rPr lang="en-US" dirty="0">
                <a:solidFill>
                  <a:schemeClr val="accent2">
                    <a:lumOff val="16690"/>
                  </a:schemeClr>
                </a:solidFill>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sz="6700" dirty="0" err="1"/>
              <a:t>Kickzsoccer</a:t>
            </a:r>
            <a:r>
              <a:rPr lang="en-US" dirty="0"/>
              <a:t/>
            </a:r>
            <a:br>
              <a:rPr lang="en-US" dirty="0"/>
            </a:br>
            <a:r>
              <a:rPr sz="6100" dirty="0">
                <a:solidFill>
                  <a:srgbClr val="000000"/>
                </a:solidFill>
              </a:rPr>
              <a:t>Club Services</a:t>
            </a:r>
          </a:p>
        </p:txBody>
      </p:sp>
      <p:sp>
        <p:nvSpPr>
          <p:cNvPr id="106" name="Subtitle 2"/>
          <p:cNvSpPr txBox="1">
            <a:spLocks noGrp="1"/>
          </p:cNvSpPr>
          <p:nvPr>
            <p:ph type="body" sz="quarter" idx="4294967295"/>
          </p:nvPr>
        </p:nvSpPr>
        <p:spPr>
          <a:xfrm>
            <a:off x="1230420" y="2501680"/>
            <a:ext cx="7523162" cy="401638"/>
          </a:xfrm>
          <a:prstGeom prst="rect">
            <a:avLst/>
          </a:prstGeom>
        </p:spPr>
        <p:txBody>
          <a:bodyPr>
            <a:normAutofit/>
          </a:bodyPr>
          <a:lstStyle>
            <a:lvl1pPr marL="0" indent="0" algn="ctr">
              <a:buSzTx/>
              <a:buNone/>
              <a:defRPr>
                <a:latin typeface="Arial Rounded MT Bold"/>
                <a:ea typeface="Arial Rounded MT Bold"/>
                <a:cs typeface="Arial Rounded MT Bold"/>
                <a:sym typeface="Arial Rounded MT Bold"/>
              </a:defRPr>
            </a:lvl1pPr>
          </a:lstStyle>
          <a:p>
            <a:r>
              <a:rPr dirty="0"/>
              <a:t>“we set the goals, so you can score them”</a:t>
            </a:r>
          </a:p>
        </p:txBody>
      </p:sp>
      <p:pic>
        <p:nvPicPr>
          <p:cNvPr id="107" name="Picture 4" descr="Picture 4"/>
          <p:cNvPicPr>
            <a:picLocks noChangeAspect="1"/>
          </p:cNvPicPr>
          <p:nvPr/>
        </p:nvPicPr>
        <p:blipFill>
          <a:blip r:embed="rId3">
            <a:extLst/>
          </a:blip>
          <a:stretch>
            <a:fillRect/>
          </a:stretch>
        </p:blipFill>
        <p:spPr>
          <a:xfrm>
            <a:off x="2580527" y="239989"/>
            <a:ext cx="3429003" cy="2153742"/>
          </a:xfrm>
          <a:prstGeom prst="rect">
            <a:avLst/>
          </a:prstGeom>
          <a:ln w="12700">
            <a:miter lim="400000"/>
          </a:ln>
        </p:spPr>
      </p:pic>
      <p:pic>
        <p:nvPicPr>
          <p:cNvPr id="108" name="Picture 5" descr="Picture 5"/>
          <p:cNvPicPr>
            <a:picLocks noChangeAspect="1"/>
          </p:cNvPicPr>
          <p:nvPr/>
        </p:nvPicPr>
        <p:blipFill>
          <a:blip r:embed="rId4">
            <a:extLst/>
          </a:blip>
          <a:stretch>
            <a:fillRect/>
          </a:stretch>
        </p:blipFill>
        <p:spPr>
          <a:xfrm>
            <a:off x="450438" y="5372827"/>
            <a:ext cx="2459717" cy="1219202"/>
          </a:xfrm>
          <a:prstGeom prst="rect">
            <a:avLst/>
          </a:prstGeom>
          <a:ln w="12700">
            <a:miter lim="400000"/>
          </a:ln>
        </p:spPr>
      </p:pic>
      <p:pic>
        <p:nvPicPr>
          <p:cNvPr id="109" name="Picture 8" descr="Picture 8"/>
          <p:cNvPicPr>
            <a:picLocks noChangeAspect="1"/>
          </p:cNvPicPr>
          <p:nvPr/>
        </p:nvPicPr>
        <p:blipFill>
          <a:blip r:embed="rId5">
            <a:extLst/>
          </a:blip>
          <a:stretch>
            <a:fillRect/>
          </a:stretch>
        </p:blipFill>
        <p:spPr>
          <a:xfrm>
            <a:off x="7162800" y="5334000"/>
            <a:ext cx="1475995" cy="1475995"/>
          </a:xfrm>
          <a:prstGeom prst="rect">
            <a:avLst/>
          </a:prstGeom>
          <a:ln w="12700">
            <a:miter lim="400000"/>
          </a:ln>
        </p:spPr>
      </p:pic>
      <p:sp>
        <p:nvSpPr>
          <p:cNvPr id="110" name="TextBox 9"/>
          <p:cNvSpPr txBox="1"/>
          <p:nvPr/>
        </p:nvSpPr>
        <p:spPr>
          <a:xfrm>
            <a:off x="599326" y="6522738"/>
            <a:ext cx="1981201" cy="2597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000" b="1">
                <a:solidFill>
                  <a:srgbClr val="FFFFFF"/>
                </a:solidFill>
                <a:latin typeface="Britannic Bold"/>
                <a:ea typeface="Britannic Bold"/>
                <a:cs typeface="Britannic Bold"/>
                <a:sym typeface="Britannic Bold"/>
              </a:defRPr>
            </a:pPr>
            <a:r>
              <a:t>Official </a:t>
            </a:r>
            <a:r>
              <a:rPr sz="1100"/>
              <a:t>Equipment</a:t>
            </a:r>
            <a:r>
              <a:t> Provider</a:t>
            </a:r>
          </a:p>
        </p:txBody>
      </p:sp>
      <p:sp>
        <p:nvSpPr>
          <p:cNvPr id="111" name="TextBox 11"/>
          <p:cNvSpPr txBox="1"/>
          <p:nvPr/>
        </p:nvSpPr>
        <p:spPr>
          <a:xfrm>
            <a:off x="7315200" y="6553200"/>
            <a:ext cx="1323595" cy="2565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b="1">
                <a:solidFill>
                  <a:srgbClr val="D5D5D5"/>
                </a:solidFill>
                <a:latin typeface="Britannic Bold"/>
                <a:ea typeface="Britannic Bold"/>
                <a:cs typeface="Britannic Bold"/>
                <a:sym typeface="Britannic Bold"/>
              </a:defRPr>
            </a:lvl1pPr>
          </a:lstStyle>
          <a:p>
            <a:r>
              <a:t>In association with</a:t>
            </a:r>
          </a:p>
        </p:txBody>
      </p:sp>
    </p:spTree>
    <p:extLst>
      <p:ext uri="{BB962C8B-B14F-4D97-AF65-F5344CB8AC3E}">
        <p14:creationId xmlns:p14="http://schemas.microsoft.com/office/powerpoint/2010/main" val="156658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420CD8-F4E6-CB4E-B330-113D99531791}"/>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ackgroundRemoval t="792" b="96154" l="4633" r="97008">
                        <a14:foregroundMark x1="8880" y1="43213" x2="8880" y2="43213"/>
                        <a14:foregroundMark x1="24710" y1="45136" x2="24710" y2="45136"/>
                        <a14:foregroundMark x1="41988" y1="45588" x2="41988" y2="45588"/>
                        <a14:foregroundMark x1="57722" y1="45362" x2="57722" y2="45362"/>
                        <a14:foregroundMark x1="74035" y1="45814" x2="74035" y2="45814"/>
                        <a14:foregroundMark x1="89093" y1="46719" x2="89093" y2="46719"/>
                        <a14:foregroundMark x1="78282" y1="59502" x2="78282" y2="59502"/>
                        <a14:foregroundMark x1="79826" y1="60860" x2="79826" y2="60860"/>
                        <a14:foregroundMark x1="63996" y1="59502" x2="63996" y2="59502"/>
                        <a14:foregroundMark x1="47297" y1="58824" x2="47297" y2="58824"/>
                        <a14:foregroundMark x1="31178" y1="55882" x2="31178" y2="55882"/>
                        <a14:foregroundMark x1="15637" y1="56448" x2="15637" y2="56448"/>
                        <a14:foregroundMark x1="20270" y1="71267" x2="20270" y2="71267"/>
                        <a14:foregroundMark x1="36680" y1="69344" x2="36680" y2="69344"/>
                        <a14:foregroundMark x1="50290" y1="70475" x2="50290" y2="70475"/>
                        <a14:foregroundMark x1="59459" y1="70701" x2="59459" y2="70701"/>
                        <a14:foregroundMark x1="77027" y1="70928" x2="77027" y2="70928"/>
                        <a14:foregroundMark x1="81081" y1="51357" x2="81081" y2="51357"/>
                        <a14:foregroundMark x1="80598" y1="46946" x2="80598" y2="46946"/>
                        <a14:foregroundMark x1="78861" y1="44005" x2="78861" y2="44005"/>
                        <a14:foregroundMark x1="58880" y1="54412" x2="58880" y2="54412"/>
                        <a14:foregroundMark x1="56467" y1="54525" x2="56467" y2="54525"/>
                        <a14:foregroundMark x1="88514" y1="53054" x2="88514" y2="53054"/>
                        <a14:foregroundMark x1="89189" y1="58032" x2="89189" y2="58032"/>
                        <a14:foregroundMark x1="48842" y1="46946" x2="48842" y2="46946"/>
                        <a14:foregroundMark x1="40927" y1="50679" x2="40927" y2="50679"/>
                        <a14:foregroundMark x1="30792" y1="59955" x2="30792" y2="59955"/>
                        <a14:foregroundMark x1="31081" y1="49208" x2="31081" y2="49208"/>
                        <a14:foregroundMark x1="24324" y1="51357" x2="24324" y2="51357"/>
                        <a14:foregroundMark x1="16988" y1="58937" x2="16988" y2="58937"/>
                        <a14:foregroundMark x1="8301" y1="63009" x2="8301" y2="63009"/>
                        <a14:foregroundMark x1="9942" y1="48982" x2="9942" y2="48982"/>
                        <a14:foregroundMark x1="18822" y1="76018" x2="18822" y2="76018"/>
                        <a14:foregroundMark x1="19788" y1="82692" x2="19788" y2="82692"/>
                        <a14:foregroundMark x1="43050" y1="77489" x2="43050" y2="77489"/>
                        <a14:foregroundMark x1="42375" y1="84163" x2="42375" y2="84163"/>
                        <a14:foregroundMark x1="32336" y1="51697" x2="32336" y2="51697"/>
                      </a14:backgroundRemoval>
                    </a14:imgEffect>
                  </a14:imgLayer>
                </a14:imgProps>
              </a:ext>
              <a:ext uri="{28A0092B-C50C-407E-A947-70E740481C1C}">
                <a14:useLocalDpi xmlns:a14="http://schemas.microsoft.com/office/drawing/2010/main" val="0"/>
              </a:ext>
            </a:extLst>
          </a:blip>
          <a:stretch>
            <a:fillRect/>
          </a:stretch>
        </p:blipFill>
        <p:spPr>
          <a:xfrm>
            <a:off x="6920345" y="1498052"/>
            <a:ext cx="2009384" cy="1988774"/>
          </a:xfrm>
          <a:prstGeom prst="rect">
            <a:avLst/>
          </a:prstGeom>
        </p:spPr>
      </p:pic>
      <p:sp>
        <p:nvSpPr>
          <p:cNvPr id="146" name="Title 1"/>
          <p:cNvSpPr txBox="1">
            <a:spLocks noGrp="1"/>
          </p:cNvSpPr>
          <p:nvPr>
            <p:ph type="title"/>
          </p:nvPr>
        </p:nvSpPr>
        <p:spPr>
          <a:xfrm>
            <a:off x="2357563" y="422592"/>
            <a:ext cx="6934200" cy="1139735"/>
          </a:xfrm>
          <a:prstGeom prst="rect">
            <a:avLst/>
          </a:prstGeom>
        </p:spPr>
        <p:txBody>
          <a:bodyPr>
            <a:normAutofit fontScale="90000"/>
          </a:bodyPr>
          <a:lstStyle/>
          <a:p>
            <a:pPr>
              <a:defRPr sz="3600">
                <a:solidFill>
                  <a:srgbClr val="000000"/>
                </a:solidFill>
                <a:latin typeface="Arial Rounded MT Bold"/>
                <a:ea typeface="Arial Rounded MT Bold"/>
                <a:cs typeface="Arial Rounded MT Bold"/>
                <a:sym typeface="Arial Rounded MT Bold"/>
              </a:defRPr>
            </a:pPr>
            <a:r>
              <a:rPr lang="en-US" dirty="0">
                <a:solidFill>
                  <a:schemeClr val="tx1"/>
                </a:solidFill>
              </a:rPr>
              <a:t>   </a:t>
            </a:r>
            <a:r>
              <a:rPr dirty="0">
                <a:solidFill>
                  <a:schemeClr val="tx1"/>
                </a:solidFill>
              </a:rPr>
              <a:t>Seasonal </a:t>
            </a:r>
            <a:r>
              <a:rPr dirty="0">
                <a:solidFill>
                  <a:srgbClr val="008CF3"/>
                </a:solidFill>
              </a:rPr>
              <a:t>Summer Camps</a:t>
            </a:r>
            <a:r>
              <a:rPr dirty="0"/>
              <a:t/>
            </a:r>
            <a:br>
              <a:rPr dirty="0"/>
            </a:br>
            <a:r>
              <a:rPr sz="2700" dirty="0">
                <a:solidFill>
                  <a:srgbClr val="FF0000"/>
                </a:solidFill>
              </a:rPr>
              <a:t>“</a:t>
            </a:r>
            <a:r>
              <a:rPr lang="en-US" sz="2700" dirty="0">
                <a:solidFill>
                  <a:srgbClr val="FF0000"/>
                </a:solidFill>
              </a:rPr>
              <a:t>PLAYERS AGES 3-15YRS OF ALL LEVELS</a:t>
            </a:r>
            <a:r>
              <a:rPr sz="2700" dirty="0">
                <a:solidFill>
                  <a:srgbClr val="FF0000"/>
                </a:solidFill>
              </a:rPr>
              <a:t>”</a:t>
            </a:r>
          </a:p>
        </p:txBody>
      </p:sp>
      <p:sp>
        <p:nvSpPr>
          <p:cNvPr id="147" name="Content Placeholder 3"/>
          <p:cNvSpPr txBox="1">
            <a:spLocks noGrp="1"/>
          </p:cNvSpPr>
          <p:nvPr>
            <p:ph idx="1"/>
          </p:nvPr>
        </p:nvSpPr>
        <p:spPr>
          <a:xfrm>
            <a:off x="134877" y="1717445"/>
            <a:ext cx="7058346" cy="4568279"/>
          </a:xfrm>
          <a:prstGeom prst="rect">
            <a:avLst/>
          </a:prstGeom>
        </p:spPr>
        <p:txBody>
          <a:bodyPr>
            <a:noAutofit/>
          </a:bodyPr>
          <a:lstStyle/>
          <a:p>
            <a:pPr marL="0" indent="0" defTabSz="804672">
              <a:lnSpc>
                <a:spcPct val="80000"/>
              </a:lnSpc>
              <a:spcBef>
                <a:spcPts val="1700"/>
              </a:spcBef>
              <a:buSzTx/>
              <a:buNone/>
              <a:defRPr sz="1600">
                <a:solidFill>
                  <a:srgbClr val="0096FF"/>
                </a:solidFill>
                <a:latin typeface="Arial Rounded MT Bold"/>
                <a:ea typeface="Arial Rounded MT Bold"/>
                <a:cs typeface="Arial Rounded MT Bold"/>
                <a:sym typeface="Arial Rounded MT Bold"/>
              </a:defRPr>
            </a:pPr>
            <a:r>
              <a:rPr sz="1300" dirty="0"/>
              <a:t>Player Camps</a:t>
            </a:r>
            <a:r>
              <a:rPr lang="en-US" sz="1300" dirty="0"/>
              <a:t>;</a:t>
            </a:r>
            <a:r>
              <a:rPr sz="1300" dirty="0"/>
              <a:t> World Cup Camp (Ages </a:t>
            </a:r>
            <a:r>
              <a:rPr lang="en-US" sz="1300" dirty="0"/>
              <a:t>6</a:t>
            </a:r>
            <a:r>
              <a:rPr sz="1300" dirty="0"/>
              <a:t>-15) </a:t>
            </a:r>
          </a:p>
          <a:p>
            <a:pPr marL="603504" lvl="1" indent="-296163" defTabSz="804672">
              <a:lnSpc>
                <a:spcPct val="120000"/>
              </a:lnSpc>
              <a:spcBef>
                <a:spcPts val="500"/>
              </a:spcBef>
              <a:buClr>
                <a:schemeClr val="accent6">
                  <a:lumOff val="34901"/>
                </a:schemeClr>
              </a:buClr>
              <a:defRPr sz="1300">
                <a:solidFill>
                  <a:srgbClr val="000000"/>
                </a:solidFill>
                <a:latin typeface="Arial Rounded MT Bold"/>
                <a:ea typeface="Arial Rounded MT Bold"/>
                <a:cs typeface="Arial Rounded MT Bold"/>
                <a:sym typeface="Arial Rounded MT Bold"/>
              </a:defRPr>
            </a:pPr>
            <a:r>
              <a:rPr sz="1300" dirty="0">
                <a:solidFill>
                  <a:schemeClr val="tx1"/>
                </a:solidFill>
              </a:rPr>
              <a:t>A </a:t>
            </a:r>
            <a:r>
              <a:rPr lang="en-US" sz="1300" dirty="0">
                <a:solidFill>
                  <a:schemeClr val="tx1"/>
                </a:solidFill>
              </a:rPr>
              <a:t>fun and educational </a:t>
            </a:r>
            <a:r>
              <a:rPr sz="1300" dirty="0">
                <a:solidFill>
                  <a:schemeClr val="tx1"/>
                </a:solidFill>
              </a:rPr>
              <a:t>camp that introduc</a:t>
            </a:r>
            <a:r>
              <a:rPr lang="en-US" sz="1300" dirty="0">
                <a:solidFill>
                  <a:schemeClr val="tx1"/>
                </a:solidFill>
              </a:rPr>
              <a:t>es</a:t>
            </a:r>
            <a:r>
              <a:rPr sz="1300" dirty="0">
                <a:solidFill>
                  <a:schemeClr val="tx1"/>
                </a:solidFill>
              </a:rPr>
              <a:t> players to various soccer skills </a:t>
            </a:r>
            <a:r>
              <a:rPr lang="en-US" sz="1300" dirty="0">
                <a:solidFill>
                  <a:schemeClr val="tx1"/>
                </a:solidFill>
              </a:rPr>
              <a:t>and 1v1 moves </a:t>
            </a:r>
            <a:r>
              <a:rPr sz="1300" dirty="0">
                <a:solidFill>
                  <a:schemeClr val="tx1"/>
                </a:solidFill>
              </a:rPr>
              <a:t>from around the world</a:t>
            </a:r>
            <a:r>
              <a:rPr lang="en-US" sz="1300" dirty="0">
                <a:solidFill>
                  <a:schemeClr val="tx1"/>
                </a:solidFill>
              </a:rPr>
              <a:t> within drills, games &amp; small-sided scrimmages</a:t>
            </a:r>
            <a:endParaRPr sz="1300" dirty="0">
              <a:solidFill>
                <a:schemeClr val="tx1"/>
              </a:solidFill>
            </a:endParaRPr>
          </a:p>
          <a:p>
            <a:pPr marL="603504" lvl="1" indent="-296163" defTabSz="804672">
              <a:lnSpc>
                <a:spcPct val="120000"/>
              </a:lnSpc>
              <a:spcBef>
                <a:spcPts val="500"/>
              </a:spcBef>
              <a:buClr>
                <a:schemeClr val="accent6">
                  <a:lumOff val="34901"/>
                </a:schemeClr>
              </a:buClr>
              <a:defRPr sz="1300">
                <a:solidFill>
                  <a:srgbClr val="000000"/>
                </a:solidFill>
                <a:latin typeface="Arial Rounded MT Bold"/>
                <a:ea typeface="Arial Rounded MT Bold"/>
                <a:cs typeface="Arial Rounded MT Bold"/>
                <a:sym typeface="Arial Rounded MT Bold"/>
              </a:defRPr>
            </a:pPr>
            <a:r>
              <a:rPr sz="1300" dirty="0">
                <a:solidFill>
                  <a:schemeClr val="tx1"/>
                </a:solidFill>
              </a:rPr>
              <a:t>Players develop </a:t>
            </a:r>
            <a:r>
              <a:rPr lang="en-US" sz="1300" dirty="0">
                <a:solidFill>
                  <a:schemeClr val="tx1"/>
                </a:solidFill>
              </a:rPr>
              <a:t>SKILL</a:t>
            </a:r>
            <a:r>
              <a:rPr sz="1300" dirty="0">
                <a:solidFill>
                  <a:schemeClr val="tx1"/>
                </a:solidFill>
              </a:rPr>
              <a:t> such as dribbling, passing </a:t>
            </a:r>
            <a:r>
              <a:rPr lang="en-US" sz="1300" dirty="0">
                <a:solidFill>
                  <a:schemeClr val="tx1"/>
                </a:solidFill>
              </a:rPr>
              <a:t>&amp;</a:t>
            </a:r>
            <a:r>
              <a:rPr sz="1300" dirty="0">
                <a:solidFill>
                  <a:schemeClr val="tx1"/>
                </a:solidFill>
              </a:rPr>
              <a:t> shooting based on a daily theme that relates to its country. </a:t>
            </a:r>
            <a:r>
              <a:rPr lang="en-US" sz="1300" dirty="0">
                <a:solidFill>
                  <a:schemeClr val="tx1"/>
                </a:solidFill>
              </a:rPr>
              <a:t> Example: Brazil Day = Dribbling Techniques.</a:t>
            </a:r>
            <a:endParaRPr sz="1300" dirty="0">
              <a:solidFill>
                <a:schemeClr val="tx1"/>
              </a:solidFill>
            </a:endParaRPr>
          </a:p>
          <a:p>
            <a:pPr marL="603504" lvl="1" indent="-296163" defTabSz="804672">
              <a:lnSpc>
                <a:spcPct val="120000"/>
              </a:lnSpc>
              <a:spcBef>
                <a:spcPts val="500"/>
              </a:spcBef>
              <a:buClr>
                <a:schemeClr val="accent6">
                  <a:lumOff val="34901"/>
                </a:schemeClr>
              </a:buClr>
              <a:defRPr sz="1300">
                <a:solidFill>
                  <a:srgbClr val="000000"/>
                </a:solidFill>
                <a:latin typeface="Arial Rounded MT Bold"/>
                <a:ea typeface="Arial Rounded MT Bold"/>
                <a:cs typeface="Arial Rounded MT Bold"/>
                <a:sym typeface="Arial Rounded MT Bold"/>
              </a:defRPr>
            </a:pPr>
            <a:r>
              <a:rPr sz="1300" dirty="0">
                <a:solidFill>
                  <a:schemeClr val="tx1"/>
                </a:solidFill>
              </a:rPr>
              <a:t>Players put these skills to the test in </a:t>
            </a:r>
            <a:r>
              <a:rPr lang="en-US" sz="1300" dirty="0">
                <a:solidFill>
                  <a:schemeClr val="tx1"/>
                </a:solidFill>
              </a:rPr>
              <a:t>daily scrimmages to improve TECHNICAL and TACTICAL decision making in a fun and competitive environment against other campers</a:t>
            </a:r>
            <a:endParaRPr sz="1300" dirty="0">
              <a:solidFill>
                <a:schemeClr val="tx1"/>
              </a:solidFill>
            </a:endParaRPr>
          </a:p>
          <a:p>
            <a:pPr marL="0" indent="0" defTabSz="804672">
              <a:lnSpc>
                <a:spcPct val="80000"/>
              </a:lnSpc>
              <a:spcBef>
                <a:spcPts val="1700"/>
              </a:spcBef>
              <a:buSzTx/>
              <a:buNone/>
              <a:defRPr sz="1600">
                <a:solidFill>
                  <a:srgbClr val="0096FF"/>
                </a:solidFill>
                <a:latin typeface="Arial Rounded MT Bold"/>
                <a:ea typeface="Arial Rounded MT Bold"/>
                <a:cs typeface="Arial Rounded MT Bold"/>
                <a:sym typeface="Arial Rounded MT Bold"/>
              </a:defRPr>
            </a:pPr>
            <a:r>
              <a:rPr lang="en-US" sz="1300" dirty="0"/>
              <a:t>Kiddy </a:t>
            </a:r>
            <a:r>
              <a:rPr lang="en-US" sz="1300" dirty="0" err="1"/>
              <a:t>Kickz</a:t>
            </a:r>
            <a:r>
              <a:rPr lang="en-US" sz="1300" dirty="0"/>
              <a:t> Pre-K</a:t>
            </a:r>
            <a:r>
              <a:rPr sz="1300" dirty="0"/>
              <a:t> Camp (Ages 3-</a:t>
            </a:r>
            <a:r>
              <a:rPr lang="en-US" sz="1300" dirty="0"/>
              <a:t>5</a:t>
            </a:r>
            <a:r>
              <a:rPr sz="1300" dirty="0"/>
              <a:t>) </a:t>
            </a:r>
          </a:p>
          <a:p>
            <a:pPr marL="603504" lvl="1" indent="-296163" defTabSz="804672">
              <a:lnSpc>
                <a:spcPct val="120000"/>
              </a:lnSpc>
              <a:spcBef>
                <a:spcPts val="500"/>
              </a:spcBef>
              <a:buClr>
                <a:schemeClr val="accent6">
                  <a:lumOff val="34901"/>
                </a:schemeClr>
              </a:buClr>
              <a:defRPr sz="1300">
                <a:solidFill>
                  <a:srgbClr val="000000"/>
                </a:solidFill>
                <a:latin typeface="Arial Rounded MT Bold"/>
                <a:ea typeface="Arial Rounded MT Bold"/>
                <a:cs typeface="Arial Rounded MT Bold"/>
                <a:sym typeface="Arial Rounded MT Bold"/>
              </a:defRPr>
            </a:pPr>
            <a:r>
              <a:rPr sz="1300" dirty="0">
                <a:solidFill>
                  <a:schemeClr val="tx1"/>
                </a:solidFill>
              </a:rPr>
              <a:t>This program is a unique soccer experience that combines children's general interests and familiar characters with fun soccer related activities</a:t>
            </a:r>
          </a:p>
          <a:p>
            <a:pPr marL="603504" lvl="1" indent="-296163" defTabSz="804672">
              <a:lnSpc>
                <a:spcPct val="120000"/>
              </a:lnSpc>
              <a:spcBef>
                <a:spcPts val="500"/>
              </a:spcBef>
              <a:buClr>
                <a:schemeClr val="accent6">
                  <a:lumOff val="34901"/>
                </a:schemeClr>
              </a:buClr>
              <a:defRPr sz="1300">
                <a:solidFill>
                  <a:srgbClr val="000000"/>
                </a:solidFill>
                <a:latin typeface="Arial Rounded MT Bold"/>
                <a:ea typeface="Arial Rounded MT Bold"/>
                <a:cs typeface="Arial Rounded MT Bold"/>
                <a:sym typeface="Arial Rounded MT Bold"/>
              </a:defRPr>
            </a:pPr>
            <a:r>
              <a:rPr lang="en-US" sz="1300" dirty="0">
                <a:solidFill>
                  <a:schemeClr val="tx1"/>
                </a:solidFill>
              </a:rPr>
              <a:t>Ball each activities designed to help</a:t>
            </a:r>
            <a:r>
              <a:rPr sz="1300" dirty="0">
                <a:solidFill>
                  <a:schemeClr val="tx1"/>
                </a:solidFill>
              </a:rPr>
              <a:t> players to perform basic soccer</a:t>
            </a:r>
            <a:r>
              <a:rPr lang="en-US" sz="1300" dirty="0">
                <a:solidFill>
                  <a:schemeClr val="tx1"/>
                </a:solidFill>
              </a:rPr>
              <a:t> skills and </a:t>
            </a:r>
            <a:r>
              <a:rPr sz="1300" dirty="0">
                <a:solidFill>
                  <a:schemeClr val="tx1"/>
                </a:solidFill>
              </a:rPr>
              <a:t> fundamentals in a safe and </a:t>
            </a:r>
            <a:r>
              <a:rPr lang="en-US" sz="1300" dirty="0">
                <a:solidFill>
                  <a:schemeClr val="tx1"/>
                </a:solidFill>
              </a:rPr>
              <a:t>enjoyable learning </a:t>
            </a:r>
            <a:r>
              <a:rPr sz="1300" dirty="0">
                <a:solidFill>
                  <a:schemeClr val="tx1"/>
                </a:solidFill>
              </a:rPr>
              <a:t>environment</a:t>
            </a:r>
            <a:r>
              <a:rPr sz="1300" dirty="0">
                <a:solidFill>
                  <a:schemeClr val="tx1"/>
                </a:solidFill>
                <a:latin typeface="News Gothic MT"/>
                <a:ea typeface="News Gothic MT"/>
                <a:cs typeface="News Gothic MT"/>
                <a:sym typeface="News Gothic MT"/>
              </a:rPr>
              <a:t>.</a:t>
            </a:r>
          </a:p>
          <a:p>
            <a:pPr marL="0" lvl="1" indent="201168" algn="ctr" defTabSz="804672">
              <a:lnSpc>
                <a:spcPct val="80000"/>
              </a:lnSpc>
              <a:spcBef>
                <a:spcPts val="500"/>
              </a:spcBef>
              <a:buSzTx/>
              <a:buNone/>
              <a:defRPr sz="1500">
                <a:solidFill>
                  <a:srgbClr val="0096FF"/>
                </a:solidFill>
              </a:defRPr>
            </a:pPr>
            <a:endParaRPr sz="1000" dirty="0">
              <a:latin typeface="News Gothic MT"/>
              <a:ea typeface="News Gothic MT"/>
              <a:cs typeface="News Gothic MT"/>
              <a:sym typeface="News Gothic MT"/>
            </a:endParaRPr>
          </a:p>
          <a:p>
            <a:pPr marL="0" lvl="1" indent="201168" algn="ctr" defTabSz="804672">
              <a:lnSpc>
                <a:spcPct val="80000"/>
              </a:lnSpc>
              <a:spcBef>
                <a:spcPts val="500"/>
              </a:spcBef>
              <a:buSzTx/>
              <a:buNone/>
              <a:defRPr sz="1500">
                <a:solidFill>
                  <a:srgbClr val="0096FF"/>
                </a:solidFill>
                <a:latin typeface="Arial Rounded MT Bold"/>
                <a:ea typeface="Arial Rounded MT Bold"/>
                <a:cs typeface="Arial Rounded MT Bold"/>
                <a:sym typeface="Arial Rounded MT Bold"/>
              </a:defRPr>
            </a:pPr>
            <a:r>
              <a:rPr lang="en-US" sz="1000" dirty="0">
                <a:solidFill>
                  <a:srgbClr val="FF0000"/>
                </a:solidFill>
              </a:rPr>
              <a:t>Day and Evening Camps available during the summer at your fields!</a:t>
            </a:r>
          </a:p>
        </p:txBody>
      </p:sp>
      <p:sp>
        <p:nvSpPr>
          <p:cNvPr id="148"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11</a:t>
            </a:fld>
            <a:endParaRPr dirty="0"/>
          </a:p>
        </p:txBody>
      </p:sp>
      <p:sp>
        <p:nvSpPr>
          <p:cNvPr id="150"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151" name="Red 3 NO copy.png" descr="Red 3 NO copy.png"/>
          <p:cNvPicPr>
            <a:picLocks noChangeAspect="1"/>
          </p:cNvPicPr>
          <p:nvPr/>
        </p:nvPicPr>
        <p:blipFill>
          <a:blip r:embed="rId4">
            <a:alphaModFix amt="50000"/>
            <a:extLst/>
          </a:blip>
          <a:stretch>
            <a:fillRect/>
          </a:stretch>
        </p:blipFill>
        <p:spPr>
          <a:xfrm>
            <a:off x="7271287" y="3486826"/>
            <a:ext cx="1226545" cy="2827300"/>
          </a:xfrm>
          <a:prstGeom prst="rect">
            <a:avLst/>
          </a:prstGeom>
          <a:ln w="12700">
            <a:miter lim="400000"/>
          </a:ln>
        </p:spPr>
      </p:pic>
      <p:pic>
        <p:nvPicPr>
          <p:cNvPr id="8" name="Picture 4" descr="Picture 4">
            <a:extLst>
              <a:ext uri="{FF2B5EF4-FFF2-40B4-BE49-F238E27FC236}">
                <a16:creationId xmlns:a16="http://schemas.microsoft.com/office/drawing/2014/main" xmlns="" id="{442C446A-161C-E246-B074-FF877549A9A5}"/>
              </a:ext>
            </a:extLst>
          </p:cNvPr>
          <p:cNvPicPr>
            <a:picLocks noChangeAspect="1"/>
          </p:cNvPicPr>
          <p:nvPr/>
        </p:nvPicPr>
        <p:blipFill>
          <a:blip r:embed="rId5">
            <a:extLst/>
          </a:blip>
          <a:stretch>
            <a:fillRect/>
          </a:stretch>
        </p:blipFill>
        <p:spPr>
          <a:xfrm>
            <a:off x="296009" y="152399"/>
            <a:ext cx="2061554" cy="1294853"/>
          </a:xfrm>
          <a:prstGeom prst="rect">
            <a:avLst/>
          </a:prstGeom>
          <a:ln w="12700">
            <a:miter lim="400000"/>
          </a:ln>
        </p:spPr>
      </p:pic>
    </p:spTree>
    <p:extLst>
      <p:ext uri="{BB962C8B-B14F-4D97-AF65-F5344CB8AC3E}">
        <p14:creationId xmlns:p14="http://schemas.microsoft.com/office/powerpoint/2010/main" val="179962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noGrp="1"/>
          </p:cNvSpPr>
          <p:nvPr>
            <p:ph type="title"/>
          </p:nvPr>
        </p:nvSpPr>
        <p:spPr>
          <a:xfrm>
            <a:off x="2357563" y="422592"/>
            <a:ext cx="6934200" cy="1139735"/>
          </a:xfrm>
          <a:prstGeom prst="rect">
            <a:avLst/>
          </a:prstGeom>
        </p:spPr>
        <p:txBody>
          <a:bodyPr>
            <a:normAutofit fontScale="90000"/>
          </a:bodyPr>
          <a:lstStyle/>
          <a:p>
            <a:pPr>
              <a:defRPr sz="3600">
                <a:solidFill>
                  <a:srgbClr val="000000"/>
                </a:solidFill>
                <a:latin typeface="Arial Rounded MT Bold"/>
                <a:ea typeface="Arial Rounded MT Bold"/>
                <a:cs typeface="Arial Rounded MT Bold"/>
                <a:sym typeface="Arial Rounded MT Bold"/>
              </a:defRPr>
            </a:pPr>
            <a:r>
              <a:rPr lang="en-US" dirty="0">
                <a:solidFill>
                  <a:schemeClr val="tx1"/>
                </a:solidFill>
              </a:rPr>
              <a:t>   world cup soccer camp</a:t>
            </a:r>
            <a:r>
              <a:rPr dirty="0"/>
              <a:t/>
            </a:r>
            <a:br>
              <a:rPr dirty="0"/>
            </a:br>
            <a:r>
              <a:rPr sz="2400" dirty="0">
                <a:solidFill>
                  <a:srgbClr val="FF0000"/>
                </a:solidFill>
              </a:rPr>
              <a:t>“</a:t>
            </a:r>
            <a:r>
              <a:rPr lang="en-US" sz="2400" dirty="0">
                <a:solidFill>
                  <a:srgbClr val="FF0000"/>
                </a:solidFill>
              </a:rPr>
              <a:t>learn skills from around the world</a:t>
            </a:r>
            <a:r>
              <a:rPr sz="2400" dirty="0">
                <a:solidFill>
                  <a:srgbClr val="FF0000"/>
                </a:solidFill>
              </a:rPr>
              <a:t>”</a:t>
            </a:r>
          </a:p>
        </p:txBody>
      </p:sp>
      <p:sp>
        <p:nvSpPr>
          <p:cNvPr id="148"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12</a:t>
            </a:fld>
            <a:endParaRPr dirty="0"/>
          </a:p>
        </p:txBody>
      </p:sp>
      <p:sp>
        <p:nvSpPr>
          <p:cNvPr id="150"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8" name="Picture 4" descr="Picture 4">
            <a:extLst>
              <a:ext uri="{FF2B5EF4-FFF2-40B4-BE49-F238E27FC236}">
                <a16:creationId xmlns:a16="http://schemas.microsoft.com/office/drawing/2014/main" xmlns="" id="{442C446A-161C-E246-B074-FF877549A9A5}"/>
              </a:ext>
            </a:extLst>
          </p:cNvPr>
          <p:cNvPicPr>
            <a:picLocks noChangeAspect="1"/>
          </p:cNvPicPr>
          <p:nvPr/>
        </p:nvPicPr>
        <p:blipFill>
          <a:blip r:embed="rId2">
            <a:extLst/>
          </a:blip>
          <a:stretch>
            <a:fillRect/>
          </a:stretch>
        </p:blipFill>
        <p:spPr>
          <a:xfrm>
            <a:off x="296009" y="152399"/>
            <a:ext cx="2061554" cy="1294853"/>
          </a:xfrm>
          <a:prstGeom prst="rect">
            <a:avLst/>
          </a:prstGeom>
          <a:ln w="12700">
            <a:miter lim="400000"/>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09" y="1717444"/>
            <a:ext cx="5197764" cy="44220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793" y="1717444"/>
            <a:ext cx="3266711" cy="2730500"/>
          </a:xfrm>
          <a:prstGeom prst="rect">
            <a:avLst/>
          </a:prstGeom>
        </p:spPr>
      </p:pic>
      <p:sp>
        <p:nvSpPr>
          <p:cNvPr id="11" name="Rectangle 10"/>
          <p:cNvSpPr/>
          <p:nvPr/>
        </p:nvSpPr>
        <p:spPr>
          <a:xfrm>
            <a:off x="5621793" y="4515899"/>
            <a:ext cx="3266712" cy="769441"/>
          </a:xfrm>
          <a:prstGeom prst="rect">
            <a:avLst/>
          </a:prstGeom>
          <a:noFill/>
        </p:spPr>
        <p:txBody>
          <a:bodyPr wrap="square" lIns="91440" tIns="45720" rIns="91440" bIns="45720">
            <a:spAutoFit/>
          </a:bodyPr>
          <a:lstStyle/>
          <a:p>
            <a:pPr algn="ctr"/>
            <a:r>
              <a:rPr lang="en-US" sz="2200" dirty="0">
                <a:ln w="0"/>
                <a:solidFill>
                  <a:schemeClr val="tx1"/>
                </a:solidFill>
                <a:effectLst>
                  <a:outerShdw blurRad="38100" dist="19050" dir="2700000" algn="tl" rotWithShape="0">
                    <a:schemeClr val="dk1">
                      <a:alpha val="40000"/>
                    </a:schemeClr>
                  </a:outerShdw>
                </a:effectLst>
              </a:rPr>
              <a:t>Evening camps schedules available </a:t>
            </a:r>
            <a:endParaRPr lang="en-US" sz="22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5493773" y="5410807"/>
            <a:ext cx="3492883" cy="769441"/>
          </a:xfrm>
          <a:prstGeom prst="rect">
            <a:avLst/>
          </a:prstGeom>
          <a:noFill/>
        </p:spPr>
        <p:txBody>
          <a:bodyPr wrap="square" lIns="91440" tIns="45720" rIns="91440" bIns="45720">
            <a:spAutoFit/>
          </a:bodyPr>
          <a:lstStyle/>
          <a:p>
            <a:pPr algn="ctr"/>
            <a:r>
              <a:rPr lang="en-US" sz="2200" dirty="0">
                <a:ln w="0"/>
                <a:solidFill>
                  <a:schemeClr val="tx1"/>
                </a:solidFill>
                <a:effectLst>
                  <a:outerShdw blurRad="38100" dist="19050" dir="2700000" algn="tl" rotWithShape="0">
                    <a:schemeClr val="dk1">
                      <a:alpha val="40000"/>
                    </a:schemeClr>
                  </a:outerShdw>
                </a:effectLst>
              </a:rPr>
              <a:t>FREE camp tees and </a:t>
            </a:r>
            <a:r>
              <a:rPr lang="en-US" sz="2200">
                <a:ln w="0"/>
                <a:solidFill>
                  <a:schemeClr val="tx1"/>
                </a:solidFill>
                <a:effectLst>
                  <a:outerShdw blurRad="38100" dist="19050" dir="2700000" algn="tl" rotWithShape="0">
                    <a:schemeClr val="dk1">
                      <a:alpha val="40000"/>
                    </a:schemeClr>
                  </a:outerShdw>
                </a:effectLst>
              </a:rPr>
              <a:t>merchandise provided</a:t>
            </a:r>
            <a:endParaRPr lang="en-US" sz="2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136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2546279" y="620206"/>
            <a:ext cx="5991546" cy="606333"/>
          </a:xfrm>
          <a:prstGeom prst="rect">
            <a:avLst/>
          </a:prstGeom>
        </p:spPr>
        <p:txBody>
          <a:bodyPr>
            <a:normAutofit fontScale="90000"/>
          </a:bodyPr>
          <a:lstStyle>
            <a:lvl1pPr defTabSz="649223">
              <a:defRPr sz="3100">
                <a:solidFill>
                  <a:srgbClr val="000000"/>
                </a:solidFill>
                <a:latin typeface="Arial Rounded MT Bold"/>
                <a:ea typeface="Arial Rounded MT Bold"/>
                <a:cs typeface="Arial Rounded MT Bold"/>
                <a:sym typeface="Arial Rounded MT Bold"/>
              </a:defRPr>
            </a:lvl1pPr>
          </a:lstStyle>
          <a:p>
            <a:r>
              <a:rPr lang="en-US" dirty="0">
                <a:solidFill>
                  <a:schemeClr val="tx1"/>
                </a:solidFill>
              </a:rPr>
              <a:t>Request </a:t>
            </a:r>
            <a:r>
              <a:rPr lang="en-US" dirty="0">
                <a:solidFill>
                  <a:srgbClr val="008CF3"/>
                </a:solidFill>
              </a:rPr>
              <a:t>more information</a:t>
            </a:r>
            <a:endParaRPr dirty="0">
              <a:solidFill>
                <a:srgbClr val="008CF3"/>
              </a:solidFill>
            </a:endParaRPr>
          </a:p>
        </p:txBody>
      </p:sp>
      <p:sp>
        <p:nvSpPr>
          <p:cNvPr id="176" name="Content Placeholder 3"/>
          <p:cNvSpPr txBox="1">
            <a:spLocks noGrp="1"/>
          </p:cNvSpPr>
          <p:nvPr>
            <p:ph idx="1"/>
          </p:nvPr>
        </p:nvSpPr>
        <p:spPr>
          <a:xfrm>
            <a:off x="2680473" y="1397285"/>
            <a:ext cx="6208032" cy="5234653"/>
          </a:xfrm>
          <a:prstGeom prst="rect">
            <a:avLst/>
          </a:prstGeom>
        </p:spPr>
        <p:txBody>
          <a:bodyPr>
            <a:normAutofit/>
          </a:bodyPr>
          <a:lstStyle/>
          <a:p>
            <a:pPr marL="0" indent="0" defTabSz="868680">
              <a:lnSpc>
                <a:spcPct val="80000"/>
              </a:lnSpc>
              <a:spcBef>
                <a:spcPts val="1900"/>
              </a:spcBef>
              <a:buNone/>
              <a:defRPr sz="1700">
                <a:solidFill>
                  <a:srgbClr val="FF0000"/>
                </a:solidFill>
                <a:latin typeface="Arial Rounded MT Bold"/>
                <a:ea typeface="Arial Rounded MT Bold"/>
                <a:cs typeface="Arial Rounded MT Bold"/>
                <a:sym typeface="Arial Rounded MT Bold"/>
              </a:defRPr>
            </a:pPr>
            <a:r>
              <a:rPr lang="en-US">
                <a:solidFill>
                  <a:schemeClr val="tx1"/>
                </a:solidFill>
              </a:rPr>
              <a:t>Interested </a:t>
            </a:r>
            <a:r>
              <a:rPr lang="en-US" dirty="0">
                <a:solidFill>
                  <a:schemeClr val="tx1"/>
                </a:solidFill>
              </a:rPr>
              <a:t>in finding out more about </a:t>
            </a:r>
            <a:r>
              <a:rPr lang="en-US" dirty="0" err="1">
                <a:solidFill>
                  <a:schemeClr val="tx1"/>
                </a:solidFill>
              </a:rPr>
              <a:t>kicksoccer</a:t>
            </a:r>
            <a:r>
              <a:rPr lang="en-US" dirty="0">
                <a:solidFill>
                  <a:schemeClr val="tx1"/>
                </a:solidFill>
              </a:rPr>
              <a:t>?</a:t>
            </a:r>
            <a:endParaRPr sz="1400" dirty="0">
              <a:solidFill>
                <a:schemeClr val="tx1"/>
              </a:solidFill>
            </a:endParaRPr>
          </a:p>
          <a:p>
            <a:pPr marL="331787" lvl="1" indent="0" defTabSz="868680">
              <a:lnSpc>
                <a:spcPct val="80000"/>
              </a:lnSpc>
              <a:spcBef>
                <a:spcPts val="500"/>
              </a:spcBef>
              <a:buClr>
                <a:schemeClr val="accent6">
                  <a:lumOff val="34901"/>
                </a:schemeClr>
              </a:buClr>
              <a:buNone/>
              <a:defRPr sz="1700">
                <a:solidFill>
                  <a:srgbClr val="FF0000"/>
                </a:solidFill>
                <a:latin typeface="Arial Rounded MT Bold"/>
                <a:ea typeface="Arial Rounded MT Bold"/>
                <a:cs typeface="Arial Rounded MT Bold"/>
                <a:sym typeface="Arial Rounded MT Bold"/>
              </a:defRPr>
            </a:pPr>
            <a:r>
              <a:rPr lang="en-US" dirty="0">
                <a:solidFill>
                  <a:srgbClr val="008CF3"/>
                </a:solidFill>
              </a:rPr>
              <a:t>presentation</a:t>
            </a:r>
            <a:endParaRPr sz="1200" dirty="0">
              <a:solidFill>
                <a:srgbClr val="008CF3"/>
              </a:solidFill>
            </a:endParaRPr>
          </a:p>
          <a:p>
            <a:pPr marL="919955" lvl="2" indent="-268446" defTabSz="868680">
              <a:lnSpc>
                <a:spcPct val="80000"/>
              </a:lnSpc>
              <a:spcBef>
                <a:spcPts val="500"/>
              </a:spcBef>
              <a:defRPr sz="1500">
                <a:solidFill>
                  <a:srgbClr val="FF0000"/>
                </a:solidFill>
                <a:latin typeface="Arial Rounded MT Bold"/>
                <a:ea typeface="Arial Rounded MT Bold"/>
                <a:cs typeface="Arial Rounded MT Bold"/>
                <a:sym typeface="Arial Rounded MT Bold"/>
              </a:defRPr>
            </a:pPr>
            <a:r>
              <a:rPr lang="en-US" dirty="0">
                <a:solidFill>
                  <a:schemeClr val="tx1"/>
                </a:solidFill>
              </a:rPr>
              <a:t>Contact </a:t>
            </a:r>
            <a:r>
              <a:rPr lang="en-US" dirty="0" err="1">
                <a:solidFill>
                  <a:schemeClr val="tx1"/>
                </a:solidFill>
              </a:rPr>
              <a:t>Kickzsoccer</a:t>
            </a:r>
            <a:r>
              <a:rPr lang="en-US" dirty="0">
                <a:solidFill>
                  <a:schemeClr val="tx1"/>
                </a:solidFill>
              </a:rPr>
              <a:t> to schedule your presentation</a:t>
            </a:r>
            <a:r>
              <a:rPr dirty="0">
                <a:solidFill>
                  <a:schemeClr val="tx1"/>
                </a:solidFill>
              </a:rPr>
              <a:t>.</a:t>
            </a:r>
            <a:endParaRPr sz="1100" dirty="0">
              <a:solidFill>
                <a:schemeClr val="tx1"/>
              </a:solidFill>
            </a:endParaRPr>
          </a:p>
          <a:p>
            <a:pPr marL="919955" lvl="2" indent="-268446" defTabSz="868680">
              <a:lnSpc>
                <a:spcPct val="80000"/>
              </a:lnSpc>
              <a:spcBef>
                <a:spcPts val="500"/>
              </a:spcBef>
              <a:defRPr sz="1500">
                <a:solidFill>
                  <a:srgbClr val="FF0000"/>
                </a:solidFill>
                <a:latin typeface="Arial Rounded MT Bold"/>
                <a:ea typeface="Arial Rounded MT Bold"/>
                <a:cs typeface="Arial Rounded MT Bold"/>
                <a:sym typeface="Arial Rounded MT Bold"/>
              </a:defRPr>
            </a:pPr>
            <a:r>
              <a:rPr lang="en-US" dirty="0">
                <a:solidFill>
                  <a:schemeClr val="tx1"/>
                </a:solidFill>
              </a:rPr>
              <a:t>A member of our staff will meet with your board members at a time and location of your choice</a:t>
            </a:r>
            <a:r>
              <a:rPr lang="en-US" sz="1100" dirty="0">
                <a:solidFill>
                  <a:schemeClr val="tx1"/>
                </a:solidFill>
              </a:rPr>
              <a:t>                        </a:t>
            </a:r>
            <a:endParaRPr sz="1100" dirty="0">
              <a:solidFill>
                <a:schemeClr val="tx1"/>
              </a:solidFill>
            </a:endParaRPr>
          </a:p>
          <a:p>
            <a:pPr marL="919955" lvl="2" indent="-268446" defTabSz="868680">
              <a:lnSpc>
                <a:spcPct val="80000"/>
              </a:lnSpc>
              <a:spcBef>
                <a:spcPts val="500"/>
              </a:spcBef>
              <a:defRPr sz="1100">
                <a:solidFill>
                  <a:srgbClr val="FF0000"/>
                </a:solidFill>
                <a:latin typeface="Arial Rounded MT Bold"/>
                <a:ea typeface="Arial Rounded MT Bold"/>
                <a:cs typeface="Arial Rounded MT Bold"/>
                <a:sym typeface="Arial Rounded MT Bold"/>
              </a:defRPr>
            </a:pPr>
            <a:endParaRPr sz="1100" dirty="0">
              <a:solidFill>
                <a:schemeClr val="tx1"/>
              </a:solidFill>
            </a:endParaRPr>
          </a:p>
          <a:p>
            <a:pPr marL="331787" lvl="1" indent="0" defTabSz="868680">
              <a:lnSpc>
                <a:spcPct val="80000"/>
              </a:lnSpc>
              <a:spcBef>
                <a:spcPts val="500"/>
              </a:spcBef>
              <a:buClr>
                <a:schemeClr val="accent6">
                  <a:lumOff val="34901"/>
                </a:schemeClr>
              </a:buClr>
              <a:buNone/>
              <a:defRPr sz="1700">
                <a:solidFill>
                  <a:srgbClr val="FF0000"/>
                </a:solidFill>
                <a:latin typeface="Arial Rounded MT Bold"/>
                <a:ea typeface="Arial Rounded MT Bold"/>
                <a:cs typeface="Arial Rounded MT Bold"/>
                <a:sym typeface="Arial Rounded MT Bold"/>
              </a:defRPr>
            </a:pPr>
            <a:r>
              <a:rPr lang="en-US" dirty="0">
                <a:solidFill>
                  <a:srgbClr val="008CF3"/>
                </a:solidFill>
              </a:rPr>
              <a:t>Training demonstration</a:t>
            </a:r>
            <a:endParaRPr sz="1200" dirty="0">
              <a:solidFill>
                <a:srgbClr val="008CF3"/>
              </a:solidFill>
            </a:endParaRPr>
          </a:p>
          <a:p>
            <a:pPr marL="919955" lvl="2" indent="-268446" defTabSz="868680">
              <a:lnSpc>
                <a:spcPct val="80000"/>
              </a:lnSpc>
              <a:spcBef>
                <a:spcPts val="500"/>
              </a:spcBef>
              <a:defRPr sz="1500">
                <a:solidFill>
                  <a:srgbClr val="FF0000"/>
                </a:solidFill>
                <a:latin typeface="Arial Rounded MT Bold"/>
                <a:ea typeface="Arial Rounded MT Bold"/>
                <a:cs typeface="Arial Rounded MT Bold"/>
                <a:sym typeface="Arial Rounded MT Bold"/>
              </a:defRPr>
            </a:pPr>
            <a:r>
              <a:rPr lang="en-US" dirty="0">
                <a:solidFill>
                  <a:schemeClr val="tx1"/>
                </a:solidFill>
              </a:rPr>
              <a:t>Why not experience our training first hand with a member of our coaching staff?</a:t>
            </a:r>
            <a:endParaRPr sz="1100" dirty="0">
              <a:solidFill>
                <a:schemeClr val="tx1"/>
              </a:solidFill>
            </a:endParaRPr>
          </a:p>
          <a:p>
            <a:pPr marL="919955" lvl="2" indent="-268446" defTabSz="868680">
              <a:lnSpc>
                <a:spcPct val="80000"/>
              </a:lnSpc>
              <a:spcBef>
                <a:spcPts val="500"/>
              </a:spcBef>
              <a:defRPr sz="1500">
                <a:solidFill>
                  <a:srgbClr val="FF0000"/>
                </a:solidFill>
                <a:latin typeface="Arial Rounded MT Bold"/>
                <a:ea typeface="Arial Rounded MT Bold"/>
                <a:cs typeface="Arial Rounded MT Bold"/>
                <a:sym typeface="Arial Rounded MT Bold"/>
              </a:defRPr>
            </a:pPr>
            <a:r>
              <a:rPr lang="en-US" dirty="0" err="1">
                <a:solidFill>
                  <a:schemeClr val="tx1"/>
                </a:solidFill>
              </a:rPr>
              <a:t>Kickzsoccer</a:t>
            </a:r>
            <a:r>
              <a:rPr lang="en-US" dirty="0">
                <a:solidFill>
                  <a:schemeClr val="tx1"/>
                </a:solidFill>
              </a:rPr>
              <a:t> will send a trainer to run a practice with your players at a time &amp; location convenient for you!</a:t>
            </a:r>
          </a:p>
          <a:p>
            <a:pPr marL="331787" lvl="1" indent="0" defTabSz="868680">
              <a:lnSpc>
                <a:spcPct val="80000"/>
              </a:lnSpc>
              <a:spcBef>
                <a:spcPts val="500"/>
              </a:spcBef>
              <a:buClr>
                <a:schemeClr val="accent6">
                  <a:lumOff val="34901"/>
                </a:schemeClr>
              </a:buClr>
              <a:buNone/>
              <a:defRPr sz="1700">
                <a:solidFill>
                  <a:srgbClr val="FF0000"/>
                </a:solidFill>
                <a:latin typeface="Arial Rounded MT Bold"/>
                <a:ea typeface="Arial Rounded MT Bold"/>
                <a:cs typeface="Arial Rounded MT Bold"/>
                <a:sym typeface="Arial Rounded MT Bold"/>
              </a:defRPr>
            </a:pPr>
            <a:endParaRPr lang="en-US" dirty="0">
              <a:solidFill>
                <a:srgbClr val="008CF3"/>
              </a:solidFill>
            </a:endParaRPr>
          </a:p>
          <a:p>
            <a:pPr marL="331787" lvl="1" indent="0" defTabSz="868680">
              <a:lnSpc>
                <a:spcPct val="80000"/>
              </a:lnSpc>
              <a:spcBef>
                <a:spcPts val="500"/>
              </a:spcBef>
              <a:buClr>
                <a:schemeClr val="accent6">
                  <a:lumOff val="34901"/>
                </a:schemeClr>
              </a:buClr>
              <a:buNone/>
              <a:defRPr sz="1700">
                <a:solidFill>
                  <a:srgbClr val="FF0000"/>
                </a:solidFill>
                <a:latin typeface="Arial Rounded MT Bold"/>
                <a:ea typeface="Arial Rounded MT Bold"/>
                <a:cs typeface="Arial Rounded MT Bold"/>
                <a:sym typeface="Arial Rounded MT Bold"/>
              </a:defRPr>
            </a:pPr>
            <a:r>
              <a:rPr lang="en-US" dirty="0">
                <a:solidFill>
                  <a:srgbClr val="008CF3"/>
                </a:solidFill>
              </a:rPr>
              <a:t>Phone / Email</a:t>
            </a:r>
            <a:endParaRPr lang="en-US" sz="1200" dirty="0">
              <a:solidFill>
                <a:srgbClr val="008CF3"/>
              </a:solidFill>
            </a:endParaRPr>
          </a:p>
          <a:p>
            <a:pPr marL="919955" lvl="2" indent="-268446" defTabSz="868680">
              <a:lnSpc>
                <a:spcPct val="80000"/>
              </a:lnSpc>
              <a:spcBef>
                <a:spcPts val="500"/>
              </a:spcBef>
              <a:defRPr sz="1500">
                <a:solidFill>
                  <a:srgbClr val="FF0000"/>
                </a:solidFill>
                <a:latin typeface="Arial Rounded MT Bold"/>
                <a:ea typeface="Arial Rounded MT Bold"/>
                <a:cs typeface="Arial Rounded MT Bold"/>
                <a:sym typeface="Arial Rounded MT Bold"/>
              </a:defRPr>
            </a:pPr>
            <a:r>
              <a:rPr lang="en-US" sz="1500" dirty="0">
                <a:solidFill>
                  <a:schemeClr val="tx1"/>
                </a:solidFill>
              </a:rPr>
              <a:t>Simply email or call our office for more information</a:t>
            </a:r>
          </a:p>
          <a:p>
            <a:pPr marL="651509" lvl="2" indent="0" defTabSz="868680">
              <a:lnSpc>
                <a:spcPct val="80000"/>
              </a:lnSpc>
              <a:spcBef>
                <a:spcPts val="500"/>
              </a:spcBef>
              <a:buNone/>
              <a:defRPr sz="1500">
                <a:solidFill>
                  <a:srgbClr val="FF0000"/>
                </a:solidFill>
                <a:latin typeface="Arial Rounded MT Bold"/>
                <a:ea typeface="Arial Rounded MT Bold"/>
                <a:cs typeface="Arial Rounded MT Bold"/>
                <a:sym typeface="Arial Rounded MT Bold"/>
              </a:defRPr>
            </a:pPr>
            <a:endParaRPr dirty="0">
              <a:solidFill>
                <a:schemeClr val="tx1"/>
              </a:solidFill>
            </a:endParaRPr>
          </a:p>
        </p:txBody>
      </p:sp>
      <p:sp>
        <p:nvSpPr>
          <p:cNvPr id="177" name="Slide Number Placeholder 2"/>
          <p:cNvSpPr txBox="1">
            <a:spLocks noGrp="1"/>
          </p:cNvSpPr>
          <p:nvPr>
            <p:ph type="sldNum" sz="quarter" idx="12"/>
          </p:nvPr>
        </p:nvSpPr>
        <p:spPr>
          <a:xfrm>
            <a:off x="8309530" y="6139460"/>
            <a:ext cx="578975"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13</a:t>
            </a:fld>
            <a:endParaRPr/>
          </a:p>
        </p:txBody>
      </p:sp>
      <p:sp>
        <p:nvSpPr>
          <p:cNvPr id="179"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t>www.kickzsoccer.com</a:t>
            </a:r>
          </a:p>
        </p:txBody>
      </p:sp>
      <p:pic>
        <p:nvPicPr>
          <p:cNvPr id="8" name="Picture 4" descr="Picture 4">
            <a:extLst>
              <a:ext uri="{FF2B5EF4-FFF2-40B4-BE49-F238E27FC236}">
                <a16:creationId xmlns:a16="http://schemas.microsoft.com/office/drawing/2014/main" xmlns="" id="{220F07FF-17CD-1941-9A74-FC5888F175B5}"/>
              </a:ext>
            </a:extLst>
          </p:cNvPr>
          <p:cNvPicPr>
            <a:picLocks noChangeAspect="1"/>
          </p:cNvPicPr>
          <p:nvPr/>
        </p:nvPicPr>
        <p:blipFill>
          <a:blip r:embed="rId2">
            <a:extLst/>
          </a:blip>
          <a:stretch>
            <a:fillRect/>
          </a:stretch>
        </p:blipFill>
        <p:spPr>
          <a:xfrm>
            <a:off x="116567" y="288680"/>
            <a:ext cx="2240996" cy="1407560"/>
          </a:xfrm>
          <a:prstGeom prst="rect">
            <a:avLst/>
          </a:prstGeom>
          <a:ln w="12700">
            <a:miter lim="400000"/>
          </a:ln>
        </p:spPr>
      </p:pic>
      <p:pic>
        <p:nvPicPr>
          <p:cNvPr id="4" name="Picture 3">
            <a:extLst>
              <a:ext uri="{FF2B5EF4-FFF2-40B4-BE49-F238E27FC236}">
                <a16:creationId xmlns:a16="http://schemas.microsoft.com/office/drawing/2014/main" xmlns="" id="{642D668A-D84B-F44C-A12C-36184399D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86" y="3651849"/>
            <a:ext cx="2086515" cy="1562211"/>
          </a:xfrm>
          <a:prstGeom prst="rect">
            <a:avLst/>
          </a:prstGeom>
        </p:spPr>
      </p:pic>
      <p:pic>
        <p:nvPicPr>
          <p:cNvPr id="6" name="Picture 5">
            <a:extLst>
              <a:ext uri="{FF2B5EF4-FFF2-40B4-BE49-F238E27FC236}">
                <a16:creationId xmlns:a16="http://schemas.microsoft.com/office/drawing/2014/main" xmlns="" id="{24FAEEED-4A8B-464C-AE83-9F35771750F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4852" y1="14554" x2="54852" y2="14554"/>
                        <a14:foregroundMark x1="57384" y1="20188" x2="57384" y2="20188"/>
                        <a14:foregroundMark x1="47257" y1="28638" x2="47257" y2="28638"/>
                        <a14:foregroundMark x1="31224" y1="21127" x2="31224" y2="21127"/>
                        <a14:foregroundMark x1="36287" y1="23474" x2="36287" y2="23474"/>
                        <a14:foregroundMark x1="36287" y1="40376" x2="36287" y2="40376"/>
                        <a14:foregroundMark x1="40928" y1="44131" x2="40928" y2="44131"/>
                        <a14:foregroundMark x1="57384" y1="39906" x2="57384" y2="39906"/>
                        <a14:foregroundMark x1="43038" y1="41784" x2="43038" y2="41784"/>
                        <a14:foregroundMark x1="46414" y1="40845" x2="46414" y2="40845"/>
                        <a14:foregroundMark x1="31224" y1="45540" x2="31224" y2="45540"/>
                        <a14:foregroundMark x1="67932" y1="27230" x2="67932" y2="27230"/>
                        <a14:foregroundMark x1="70886" y1="31925" x2="70886" y2="31925"/>
                        <a14:foregroundMark x1="70464" y1="37559" x2="70464" y2="37559"/>
                        <a14:foregroundMark x1="71730" y1="38498" x2="71730" y2="38498"/>
                        <a14:foregroundMark x1="81435" y1="48826" x2="81435" y2="48826"/>
                        <a14:foregroundMark x1="33755" y1="34742" x2="33755" y2="34742"/>
                        <a14:foregroundMark x1="37553" y1="18310" x2="37553" y2="18310"/>
                        <a14:foregroundMark x1="49789" y1="28169" x2="49789" y2="28169"/>
                        <a14:foregroundMark x1="58228" y1="32864" x2="58228" y2="32864"/>
                        <a14:foregroundMark x1="62447" y1="84507" x2="62447" y2="84507"/>
                        <a14:foregroundMark x1="64135" y1="84507" x2="64135" y2="84507"/>
                        <a14:foregroundMark x1="63713" y1="82629" x2="63713" y2="82629"/>
                        <a14:foregroundMark x1="64557" y1="88263" x2="64557" y2="88263"/>
                        <a14:foregroundMark x1="64557" y1="32394" x2="64557" y2="32394"/>
                        <a14:foregroundMark x1="70464" y1="63380" x2="70464" y2="63380"/>
                        <a14:foregroundMark x1="71730" y1="62441" x2="71730" y2="62441"/>
                      </a14:backgroundRemoval>
                    </a14:imgEffect>
                  </a14:imgLayer>
                </a14:imgProps>
              </a:ext>
              <a:ext uri="{28A0092B-C50C-407E-A947-70E740481C1C}">
                <a14:useLocalDpi xmlns:a14="http://schemas.microsoft.com/office/drawing/2010/main" val="0"/>
              </a:ext>
            </a:extLst>
          </a:blip>
          <a:stretch>
            <a:fillRect/>
          </a:stretch>
        </p:blipFill>
        <p:spPr>
          <a:xfrm>
            <a:off x="434522" y="1591905"/>
            <a:ext cx="2274842" cy="2044478"/>
          </a:xfrm>
          <a:prstGeom prst="rect">
            <a:avLst/>
          </a:prstGeom>
        </p:spPr>
      </p:pic>
      <p:pic>
        <p:nvPicPr>
          <p:cNvPr id="12" name="Picture 11">
            <a:extLst>
              <a:ext uri="{FF2B5EF4-FFF2-40B4-BE49-F238E27FC236}">
                <a16:creationId xmlns:a16="http://schemas.microsoft.com/office/drawing/2014/main" xmlns="" id="{A6563E4A-E9A9-094D-BCCE-B332C66B0F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745" y="5229526"/>
            <a:ext cx="1470395" cy="1207192"/>
          </a:xfrm>
          <a:prstGeom prst="rect">
            <a:avLst/>
          </a:prstGeom>
        </p:spPr>
      </p:pic>
    </p:spTree>
    <p:extLst>
      <p:ext uri="{BB962C8B-B14F-4D97-AF65-F5344CB8AC3E}">
        <p14:creationId xmlns:p14="http://schemas.microsoft.com/office/powerpoint/2010/main" val="309717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6"/>
          <p:cNvSpPr txBox="1"/>
          <p:nvPr/>
        </p:nvSpPr>
        <p:spPr>
          <a:xfrm>
            <a:off x="2517387" y="671559"/>
            <a:ext cx="5943600" cy="76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400">
                <a:latin typeface="Arial Rounded MT Bold"/>
                <a:ea typeface="Arial Rounded MT Bold"/>
                <a:cs typeface="Arial Rounded MT Bold"/>
                <a:sym typeface="Arial Rounded MT Bold"/>
              </a:defRPr>
            </a:lvl1pPr>
          </a:lstStyle>
          <a:p>
            <a:r>
              <a:rPr dirty="0">
                <a:solidFill>
                  <a:schemeClr val="tx1"/>
                </a:solidFill>
              </a:rPr>
              <a:t>Contact </a:t>
            </a:r>
            <a:r>
              <a:rPr dirty="0" err="1">
                <a:solidFill>
                  <a:srgbClr val="008CF3"/>
                </a:solidFill>
              </a:rPr>
              <a:t>Kickzsoccer</a:t>
            </a:r>
            <a:endParaRPr dirty="0">
              <a:solidFill>
                <a:srgbClr val="008CF3"/>
              </a:solidFill>
            </a:endParaRPr>
          </a:p>
        </p:txBody>
      </p:sp>
      <p:sp>
        <p:nvSpPr>
          <p:cNvPr id="189" name="Rectangle 7"/>
          <p:cNvSpPr txBox="1"/>
          <p:nvPr/>
        </p:nvSpPr>
        <p:spPr>
          <a:xfrm>
            <a:off x="804118" y="1794512"/>
            <a:ext cx="2509350" cy="3708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News Gothic MT"/>
                <a:ea typeface="News Gothic MT"/>
                <a:cs typeface="News Gothic MT"/>
                <a:sym typeface="News Gothic MT"/>
              </a:defRPr>
            </a:lvl1pPr>
          </a:lstStyle>
          <a:p>
            <a:r>
              <a:rPr dirty="0">
                <a:solidFill>
                  <a:schemeClr val="tx1"/>
                </a:solidFill>
              </a:rPr>
              <a:t>GENERAL ENQUIRIES</a:t>
            </a:r>
          </a:p>
        </p:txBody>
      </p:sp>
      <p:sp>
        <p:nvSpPr>
          <p:cNvPr id="190" name="Rectangle 8"/>
          <p:cNvSpPr txBox="1"/>
          <p:nvPr/>
        </p:nvSpPr>
        <p:spPr>
          <a:xfrm>
            <a:off x="4617377" y="1795414"/>
            <a:ext cx="1849220" cy="36932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News Gothic MT"/>
                <a:ea typeface="News Gothic MT"/>
                <a:cs typeface="News Gothic MT"/>
                <a:sym typeface="News Gothic MT"/>
              </a:defRPr>
            </a:lvl1pPr>
          </a:lstStyle>
          <a:p>
            <a:r>
              <a:rPr dirty="0">
                <a:solidFill>
                  <a:schemeClr val="tx1"/>
                </a:solidFill>
              </a:rPr>
              <a:t>CLUB SERVICES</a:t>
            </a:r>
          </a:p>
        </p:txBody>
      </p:sp>
      <p:pic>
        <p:nvPicPr>
          <p:cNvPr id="191" name="Content Placeholder 6" descr="Content Placeholder 6"/>
          <p:cNvPicPr>
            <a:picLocks noChangeAspect="1"/>
          </p:cNvPicPr>
          <p:nvPr/>
        </p:nvPicPr>
        <p:blipFill>
          <a:blip r:embed="rId2">
            <a:extLst/>
          </a:blip>
          <a:srcRect/>
          <a:stretch>
            <a:fillRect/>
          </a:stretch>
        </p:blipFill>
        <p:spPr>
          <a:xfrm>
            <a:off x="914400" y="2438400"/>
            <a:ext cx="642529" cy="557213"/>
          </a:xfrm>
          <a:custGeom>
            <a:avLst/>
            <a:gdLst/>
            <a:ahLst/>
            <a:cxnLst>
              <a:cxn ang="0">
                <a:pos x="wd2" y="hd2"/>
              </a:cxn>
              <a:cxn ang="5400000">
                <a:pos x="wd2" y="hd2"/>
              </a:cxn>
              <a:cxn ang="10800000">
                <a:pos x="wd2" y="hd2"/>
              </a:cxn>
              <a:cxn ang="16200000">
                <a:pos x="wd2" y="hd2"/>
              </a:cxn>
            </a:cxnLst>
            <a:rect l="0" t="0" r="r" b="b"/>
            <a:pathLst>
              <a:path w="21600" h="21600" extrusionOk="0">
                <a:moveTo>
                  <a:pt x="3122" y="0"/>
                </a:moveTo>
                <a:cubicBezTo>
                  <a:pt x="1398" y="0"/>
                  <a:pt x="0" y="1612"/>
                  <a:pt x="0" y="3600"/>
                </a:cubicBezTo>
                <a:lnTo>
                  <a:pt x="0" y="18000"/>
                </a:lnTo>
                <a:cubicBezTo>
                  <a:pt x="0" y="19988"/>
                  <a:pt x="1398" y="21600"/>
                  <a:pt x="3122" y="21600"/>
                </a:cubicBezTo>
                <a:lnTo>
                  <a:pt x="18478" y="21600"/>
                </a:lnTo>
                <a:cubicBezTo>
                  <a:pt x="20202" y="21600"/>
                  <a:pt x="21600" y="19988"/>
                  <a:pt x="21600" y="18000"/>
                </a:cubicBezTo>
                <a:lnTo>
                  <a:pt x="21600" y="3600"/>
                </a:lnTo>
                <a:cubicBezTo>
                  <a:pt x="21600" y="1612"/>
                  <a:pt x="20202" y="0"/>
                  <a:pt x="18478" y="0"/>
                </a:cubicBezTo>
                <a:lnTo>
                  <a:pt x="3122" y="0"/>
                </a:lnTo>
                <a:close/>
              </a:path>
            </a:pathLst>
          </a:custGeom>
          <a:ln w="12700">
            <a:miter lim="400000"/>
          </a:ln>
          <a:effectLst>
            <a:outerShdw blurRad="76200" dist="38100" dir="7800000" rotWithShape="0">
              <a:srgbClr val="000000">
                <a:alpha val="40000"/>
              </a:srgbClr>
            </a:outerShdw>
          </a:effectLst>
        </p:spPr>
      </p:pic>
      <p:sp>
        <p:nvSpPr>
          <p:cNvPr id="192" name="Rectangle 10"/>
          <p:cNvSpPr txBox="1"/>
          <p:nvPr/>
        </p:nvSpPr>
        <p:spPr>
          <a:xfrm>
            <a:off x="1600200" y="2667000"/>
            <a:ext cx="917187" cy="3708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News Gothic MT"/>
                <a:ea typeface="News Gothic MT"/>
                <a:cs typeface="News Gothic MT"/>
                <a:sym typeface="News Gothic MT"/>
              </a:defRPr>
            </a:lvl1pPr>
          </a:lstStyle>
          <a:p>
            <a:r>
              <a:rPr dirty="0">
                <a:solidFill>
                  <a:schemeClr val="tx1"/>
                </a:solidFill>
              </a:rPr>
              <a:t>EMAIL</a:t>
            </a:r>
            <a:r>
              <a:rPr dirty="0"/>
              <a:t>: </a:t>
            </a:r>
          </a:p>
        </p:txBody>
      </p:sp>
      <p:sp>
        <p:nvSpPr>
          <p:cNvPr id="193" name="Rectangle 11"/>
          <p:cNvSpPr txBox="1"/>
          <p:nvPr/>
        </p:nvSpPr>
        <p:spPr>
          <a:xfrm>
            <a:off x="914400" y="3124200"/>
            <a:ext cx="2602107" cy="3581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5CA8FD"/>
                </a:solidFill>
                <a:latin typeface="Arial Rounded MT Bold"/>
                <a:ea typeface="Arial Rounded MT Bold"/>
                <a:cs typeface="Arial Rounded MT Bold"/>
                <a:sym typeface="Arial Rounded MT Bold"/>
              </a:defRPr>
            </a:lvl1pPr>
          </a:lstStyle>
          <a:p>
            <a:r>
              <a:t>Info@kickzsoccer.com</a:t>
            </a:r>
          </a:p>
        </p:txBody>
      </p:sp>
      <p:pic>
        <p:nvPicPr>
          <p:cNvPr id="194" name="Picture 12" descr="Picture 12"/>
          <p:cNvPicPr>
            <a:picLocks noChangeAspect="1"/>
          </p:cNvPicPr>
          <p:nvPr/>
        </p:nvPicPr>
        <p:blipFill>
          <a:blip r:embed="rId3">
            <a:extLst/>
          </a:blip>
          <a:srcRect/>
          <a:stretch>
            <a:fillRect/>
          </a:stretch>
        </p:blipFill>
        <p:spPr>
          <a:xfrm>
            <a:off x="914400" y="3657600"/>
            <a:ext cx="614363" cy="609600"/>
          </a:xfrm>
          <a:custGeom>
            <a:avLst/>
            <a:gdLst/>
            <a:ahLst/>
            <a:cxnLst>
              <a:cxn ang="0">
                <a:pos x="wd2" y="hd2"/>
              </a:cxn>
              <a:cxn ang="5400000">
                <a:pos x="wd2" y="hd2"/>
              </a:cxn>
              <a:cxn ang="10800000">
                <a:pos x="wd2" y="hd2"/>
              </a:cxn>
              <a:cxn ang="16200000">
                <a:pos x="wd2" y="hd2"/>
              </a:cxn>
            </a:cxnLst>
            <a:rect l="0" t="0" r="r" b="b"/>
            <a:pathLst>
              <a:path w="21600" h="21600" extrusionOk="0">
                <a:moveTo>
                  <a:pt x="3572" y="0"/>
                </a:moveTo>
                <a:cubicBezTo>
                  <a:pt x="1599" y="0"/>
                  <a:pt x="0" y="1612"/>
                  <a:pt x="0" y="3600"/>
                </a:cubicBezTo>
                <a:lnTo>
                  <a:pt x="0" y="18000"/>
                </a:lnTo>
                <a:cubicBezTo>
                  <a:pt x="0" y="19988"/>
                  <a:pt x="1599" y="21600"/>
                  <a:pt x="3572" y="21600"/>
                </a:cubicBezTo>
                <a:lnTo>
                  <a:pt x="18028" y="21600"/>
                </a:lnTo>
                <a:cubicBezTo>
                  <a:pt x="20001" y="21600"/>
                  <a:pt x="21600" y="19988"/>
                  <a:pt x="21600" y="18000"/>
                </a:cubicBezTo>
                <a:lnTo>
                  <a:pt x="21600" y="3600"/>
                </a:lnTo>
                <a:cubicBezTo>
                  <a:pt x="21600" y="1612"/>
                  <a:pt x="20001" y="0"/>
                  <a:pt x="18028" y="0"/>
                </a:cubicBezTo>
                <a:lnTo>
                  <a:pt x="3572" y="0"/>
                </a:lnTo>
                <a:close/>
              </a:path>
            </a:pathLst>
          </a:custGeom>
          <a:ln w="12700">
            <a:miter lim="400000"/>
          </a:ln>
          <a:effectLst>
            <a:outerShdw blurRad="76200" dist="38100" dir="7800000" rotWithShape="0">
              <a:srgbClr val="000000">
                <a:alpha val="40000"/>
              </a:srgbClr>
            </a:outerShdw>
          </a:effectLst>
        </p:spPr>
      </p:pic>
      <p:sp>
        <p:nvSpPr>
          <p:cNvPr id="195" name="Rectangle 13"/>
          <p:cNvSpPr txBox="1"/>
          <p:nvPr/>
        </p:nvSpPr>
        <p:spPr>
          <a:xfrm>
            <a:off x="1600200" y="3886200"/>
            <a:ext cx="980587" cy="3708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News Gothic MT"/>
                <a:ea typeface="News Gothic MT"/>
                <a:cs typeface="News Gothic MT"/>
                <a:sym typeface="News Gothic MT"/>
              </a:defRPr>
            </a:lvl1pPr>
          </a:lstStyle>
          <a:p>
            <a:r>
              <a:rPr dirty="0">
                <a:solidFill>
                  <a:schemeClr val="tx1"/>
                </a:solidFill>
              </a:rPr>
              <a:t>PHONE</a:t>
            </a:r>
            <a:r>
              <a:rPr dirty="0"/>
              <a:t>:</a:t>
            </a:r>
          </a:p>
        </p:txBody>
      </p:sp>
      <p:sp>
        <p:nvSpPr>
          <p:cNvPr id="196" name="Rectangle 14"/>
          <p:cNvSpPr txBox="1"/>
          <p:nvPr/>
        </p:nvSpPr>
        <p:spPr>
          <a:xfrm>
            <a:off x="914399" y="4343400"/>
            <a:ext cx="2602778" cy="3581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5CA8FD"/>
                </a:solidFill>
                <a:latin typeface="Arial Rounded MT Bold"/>
                <a:ea typeface="Arial Rounded MT Bold"/>
                <a:cs typeface="Arial Rounded MT Bold"/>
                <a:sym typeface="Arial Rounded MT Bold"/>
              </a:defRPr>
            </a:lvl1pPr>
          </a:lstStyle>
          <a:p>
            <a:r>
              <a:t>Office:  (973) 884 6069</a:t>
            </a:r>
          </a:p>
        </p:txBody>
      </p:sp>
      <p:pic>
        <p:nvPicPr>
          <p:cNvPr id="197" name="Picture 15" descr="Picture 15"/>
          <p:cNvPicPr>
            <a:picLocks noChangeAspect="1"/>
          </p:cNvPicPr>
          <p:nvPr/>
        </p:nvPicPr>
        <p:blipFill>
          <a:blip r:embed="rId4">
            <a:extLst/>
          </a:blip>
          <a:stretch>
            <a:fillRect/>
          </a:stretch>
        </p:blipFill>
        <p:spPr>
          <a:xfrm>
            <a:off x="914400" y="48768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2" y="0"/>
                  <a:pt x="0" y="1612"/>
                  <a:pt x="0" y="3600"/>
                </a:cubicBezTo>
                <a:lnTo>
                  <a:pt x="0" y="18000"/>
                </a:lnTo>
                <a:cubicBezTo>
                  <a:pt x="0" y="19988"/>
                  <a:pt x="1612" y="21600"/>
                  <a:pt x="3600" y="21600"/>
                </a:cubicBezTo>
                <a:lnTo>
                  <a:pt x="18000" y="21600"/>
                </a:lnTo>
                <a:cubicBezTo>
                  <a:pt x="19988" y="21600"/>
                  <a:pt x="21600" y="19988"/>
                  <a:pt x="21600" y="18000"/>
                </a:cubicBezTo>
                <a:lnTo>
                  <a:pt x="21600" y="3600"/>
                </a:lnTo>
                <a:cubicBezTo>
                  <a:pt x="21600" y="1612"/>
                  <a:pt x="19988" y="0"/>
                  <a:pt x="18000" y="0"/>
                </a:cubicBezTo>
                <a:lnTo>
                  <a:pt x="3600" y="0"/>
                </a:lnTo>
                <a:close/>
              </a:path>
            </a:pathLst>
          </a:custGeom>
          <a:ln w="12700">
            <a:miter lim="400000"/>
          </a:ln>
          <a:effectLst>
            <a:outerShdw blurRad="76200" dist="38100" dir="7800000" rotWithShape="0">
              <a:srgbClr val="000000">
                <a:alpha val="40000"/>
              </a:srgbClr>
            </a:outerShdw>
          </a:effectLst>
        </p:spPr>
      </p:pic>
      <p:sp>
        <p:nvSpPr>
          <p:cNvPr id="198" name="Rectangle 16"/>
          <p:cNvSpPr txBox="1"/>
          <p:nvPr/>
        </p:nvSpPr>
        <p:spPr>
          <a:xfrm>
            <a:off x="1600200" y="5117067"/>
            <a:ext cx="2327296"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News Gothic MT"/>
                <a:ea typeface="News Gothic MT"/>
                <a:cs typeface="News Gothic MT"/>
                <a:sym typeface="News Gothic MT"/>
              </a:defRPr>
            </a:lvl1pPr>
          </a:lstStyle>
          <a:p>
            <a:r>
              <a:rPr dirty="0">
                <a:solidFill>
                  <a:schemeClr val="tx1"/>
                </a:solidFill>
              </a:rPr>
              <a:t>MAILING ADDRESS: </a:t>
            </a:r>
          </a:p>
        </p:txBody>
      </p:sp>
      <p:sp>
        <p:nvSpPr>
          <p:cNvPr id="199" name="Rectangle 17"/>
          <p:cNvSpPr txBox="1"/>
          <p:nvPr/>
        </p:nvSpPr>
        <p:spPr>
          <a:xfrm>
            <a:off x="4633968" y="5052062"/>
            <a:ext cx="4572000" cy="9233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5CA8FD"/>
                </a:solidFill>
                <a:latin typeface="Arial Rounded MT Bold"/>
                <a:ea typeface="Arial Rounded MT Bold"/>
                <a:cs typeface="Arial Rounded MT Bold"/>
                <a:sym typeface="Arial Rounded MT Bold"/>
              </a:defRPr>
            </a:pPr>
            <a:r>
              <a:rPr dirty="0" err="1">
                <a:solidFill>
                  <a:schemeClr val="tx1"/>
                </a:solidFill>
              </a:rPr>
              <a:t>Kickzsoccer</a:t>
            </a:r>
            <a:r>
              <a:rPr dirty="0">
                <a:solidFill>
                  <a:schemeClr val="tx1"/>
                </a:solidFill>
              </a:rPr>
              <a:t> LLC</a:t>
            </a:r>
          </a:p>
          <a:p>
            <a:pPr>
              <a:defRPr>
                <a:solidFill>
                  <a:srgbClr val="5CA8FD"/>
                </a:solidFill>
                <a:latin typeface="Arial Rounded MT Bold"/>
                <a:ea typeface="Arial Rounded MT Bold"/>
                <a:cs typeface="Arial Rounded MT Bold"/>
                <a:sym typeface="Arial Rounded MT Bold"/>
              </a:defRPr>
            </a:pPr>
            <a:r>
              <a:rPr lang="en-US" dirty="0">
                <a:solidFill>
                  <a:schemeClr val="tx1"/>
                </a:solidFill>
              </a:rPr>
              <a:t>137 Mountain Avenue</a:t>
            </a:r>
            <a:r>
              <a:rPr dirty="0">
                <a:solidFill>
                  <a:schemeClr val="tx1"/>
                </a:solidFill>
              </a:rPr>
              <a:t>, </a:t>
            </a:r>
            <a:r>
              <a:rPr lang="en-US" dirty="0">
                <a:solidFill>
                  <a:schemeClr val="tx1"/>
                </a:solidFill>
              </a:rPr>
              <a:t>Unit 3</a:t>
            </a:r>
          </a:p>
          <a:p>
            <a:pPr>
              <a:defRPr>
                <a:solidFill>
                  <a:srgbClr val="5CA8FD"/>
                </a:solidFill>
                <a:latin typeface="Arial Rounded MT Bold"/>
                <a:ea typeface="Arial Rounded MT Bold"/>
                <a:cs typeface="Arial Rounded MT Bold"/>
                <a:sym typeface="Arial Rounded MT Bold"/>
              </a:defRPr>
            </a:pPr>
            <a:r>
              <a:rPr dirty="0">
                <a:solidFill>
                  <a:schemeClr val="tx1"/>
                </a:solidFill>
              </a:rPr>
              <a:t>Hackettstown, NJ, 07840</a:t>
            </a:r>
          </a:p>
        </p:txBody>
      </p:sp>
      <p:pic>
        <p:nvPicPr>
          <p:cNvPr id="200" name="Content Placeholder 6" descr="Content Placeholder 6"/>
          <p:cNvPicPr>
            <a:picLocks noChangeAspect="1"/>
          </p:cNvPicPr>
          <p:nvPr/>
        </p:nvPicPr>
        <p:blipFill>
          <a:blip r:embed="rId2">
            <a:extLst/>
          </a:blip>
          <a:srcRect/>
          <a:stretch>
            <a:fillRect/>
          </a:stretch>
        </p:blipFill>
        <p:spPr>
          <a:xfrm>
            <a:off x="4724400" y="2438400"/>
            <a:ext cx="642529" cy="557213"/>
          </a:xfrm>
          <a:custGeom>
            <a:avLst/>
            <a:gdLst/>
            <a:ahLst/>
            <a:cxnLst>
              <a:cxn ang="0">
                <a:pos x="wd2" y="hd2"/>
              </a:cxn>
              <a:cxn ang="5400000">
                <a:pos x="wd2" y="hd2"/>
              </a:cxn>
              <a:cxn ang="10800000">
                <a:pos x="wd2" y="hd2"/>
              </a:cxn>
              <a:cxn ang="16200000">
                <a:pos x="wd2" y="hd2"/>
              </a:cxn>
            </a:cxnLst>
            <a:rect l="0" t="0" r="r" b="b"/>
            <a:pathLst>
              <a:path w="21600" h="21600" extrusionOk="0">
                <a:moveTo>
                  <a:pt x="3122" y="0"/>
                </a:moveTo>
                <a:cubicBezTo>
                  <a:pt x="1398" y="0"/>
                  <a:pt x="0" y="1612"/>
                  <a:pt x="0" y="3600"/>
                </a:cubicBezTo>
                <a:lnTo>
                  <a:pt x="0" y="18000"/>
                </a:lnTo>
                <a:cubicBezTo>
                  <a:pt x="0" y="19988"/>
                  <a:pt x="1398" y="21600"/>
                  <a:pt x="3122" y="21600"/>
                </a:cubicBezTo>
                <a:lnTo>
                  <a:pt x="18478" y="21600"/>
                </a:lnTo>
                <a:cubicBezTo>
                  <a:pt x="20202" y="21600"/>
                  <a:pt x="21600" y="19988"/>
                  <a:pt x="21600" y="18000"/>
                </a:cubicBezTo>
                <a:lnTo>
                  <a:pt x="21600" y="3600"/>
                </a:lnTo>
                <a:cubicBezTo>
                  <a:pt x="21600" y="1612"/>
                  <a:pt x="20202" y="0"/>
                  <a:pt x="18478" y="0"/>
                </a:cubicBezTo>
                <a:lnTo>
                  <a:pt x="3122" y="0"/>
                </a:lnTo>
                <a:close/>
              </a:path>
            </a:pathLst>
          </a:custGeom>
          <a:ln w="12700">
            <a:miter lim="400000"/>
          </a:ln>
          <a:effectLst>
            <a:outerShdw blurRad="76200" dist="38100" dir="7800000" rotWithShape="0">
              <a:srgbClr val="000000">
                <a:alpha val="40000"/>
              </a:srgbClr>
            </a:outerShdw>
          </a:effectLst>
        </p:spPr>
      </p:pic>
      <p:pic>
        <p:nvPicPr>
          <p:cNvPr id="201" name="Picture 19" descr="Picture 19"/>
          <p:cNvPicPr>
            <a:picLocks noChangeAspect="1"/>
          </p:cNvPicPr>
          <p:nvPr/>
        </p:nvPicPr>
        <p:blipFill>
          <a:blip r:embed="rId3">
            <a:extLst/>
          </a:blip>
          <a:srcRect/>
          <a:stretch>
            <a:fillRect/>
          </a:stretch>
        </p:blipFill>
        <p:spPr>
          <a:xfrm>
            <a:off x="4719637" y="3581400"/>
            <a:ext cx="614363" cy="609600"/>
          </a:xfrm>
          <a:custGeom>
            <a:avLst/>
            <a:gdLst/>
            <a:ahLst/>
            <a:cxnLst>
              <a:cxn ang="0">
                <a:pos x="wd2" y="hd2"/>
              </a:cxn>
              <a:cxn ang="5400000">
                <a:pos x="wd2" y="hd2"/>
              </a:cxn>
              <a:cxn ang="10800000">
                <a:pos x="wd2" y="hd2"/>
              </a:cxn>
              <a:cxn ang="16200000">
                <a:pos x="wd2" y="hd2"/>
              </a:cxn>
            </a:cxnLst>
            <a:rect l="0" t="0" r="r" b="b"/>
            <a:pathLst>
              <a:path w="21600" h="21600" extrusionOk="0">
                <a:moveTo>
                  <a:pt x="3572" y="0"/>
                </a:moveTo>
                <a:cubicBezTo>
                  <a:pt x="1599" y="0"/>
                  <a:pt x="0" y="1612"/>
                  <a:pt x="0" y="3600"/>
                </a:cubicBezTo>
                <a:lnTo>
                  <a:pt x="0" y="18000"/>
                </a:lnTo>
                <a:cubicBezTo>
                  <a:pt x="0" y="19988"/>
                  <a:pt x="1599" y="21600"/>
                  <a:pt x="3572" y="21600"/>
                </a:cubicBezTo>
                <a:lnTo>
                  <a:pt x="18028" y="21600"/>
                </a:lnTo>
                <a:cubicBezTo>
                  <a:pt x="20001" y="21600"/>
                  <a:pt x="21600" y="19988"/>
                  <a:pt x="21600" y="18000"/>
                </a:cubicBezTo>
                <a:lnTo>
                  <a:pt x="21600" y="3600"/>
                </a:lnTo>
                <a:cubicBezTo>
                  <a:pt x="21600" y="1612"/>
                  <a:pt x="20001" y="0"/>
                  <a:pt x="18028" y="0"/>
                </a:cubicBezTo>
                <a:lnTo>
                  <a:pt x="3572" y="0"/>
                </a:lnTo>
                <a:close/>
              </a:path>
            </a:pathLst>
          </a:custGeom>
          <a:ln w="12700">
            <a:miter lim="400000"/>
          </a:ln>
          <a:effectLst>
            <a:outerShdw blurRad="76200" dist="38100" dir="7800000" rotWithShape="0">
              <a:srgbClr val="000000">
                <a:alpha val="40000"/>
              </a:srgbClr>
            </a:outerShdw>
          </a:effectLst>
        </p:spPr>
      </p:pic>
      <p:sp>
        <p:nvSpPr>
          <p:cNvPr id="202" name="Rectangle 20"/>
          <p:cNvSpPr txBox="1"/>
          <p:nvPr/>
        </p:nvSpPr>
        <p:spPr>
          <a:xfrm>
            <a:off x="4724400" y="3124200"/>
            <a:ext cx="3877824" cy="3581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5CA8FD"/>
                </a:solidFill>
                <a:latin typeface="Arial Rounded MT Bold"/>
                <a:ea typeface="Arial Rounded MT Bold"/>
                <a:cs typeface="Arial Rounded MT Bold"/>
                <a:sym typeface="Arial Rounded MT Bold"/>
              </a:defRPr>
            </a:lvl1pPr>
          </a:lstStyle>
          <a:p>
            <a:r>
              <a:t>Garethchitticks@kickzsoccer.com</a:t>
            </a:r>
          </a:p>
        </p:txBody>
      </p:sp>
      <p:sp>
        <p:nvSpPr>
          <p:cNvPr id="203" name="Rectangle 21"/>
          <p:cNvSpPr txBox="1"/>
          <p:nvPr/>
        </p:nvSpPr>
        <p:spPr>
          <a:xfrm>
            <a:off x="5410200" y="3810000"/>
            <a:ext cx="980587" cy="3708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News Gothic MT"/>
                <a:ea typeface="News Gothic MT"/>
                <a:cs typeface="News Gothic MT"/>
                <a:sym typeface="News Gothic MT"/>
              </a:defRPr>
            </a:lvl1pPr>
          </a:lstStyle>
          <a:p>
            <a:r>
              <a:rPr dirty="0">
                <a:solidFill>
                  <a:schemeClr val="tx1"/>
                </a:solidFill>
              </a:rPr>
              <a:t>PHONE</a:t>
            </a:r>
            <a:r>
              <a:rPr dirty="0"/>
              <a:t>:</a:t>
            </a:r>
          </a:p>
        </p:txBody>
      </p:sp>
      <p:sp>
        <p:nvSpPr>
          <p:cNvPr id="204" name="Rectangle 22"/>
          <p:cNvSpPr txBox="1"/>
          <p:nvPr/>
        </p:nvSpPr>
        <p:spPr>
          <a:xfrm>
            <a:off x="4724400" y="4343400"/>
            <a:ext cx="2602777" cy="3581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5CA8FD"/>
                </a:solidFill>
                <a:latin typeface="Arial Rounded MT Bold"/>
                <a:ea typeface="Arial Rounded MT Bold"/>
                <a:cs typeface="Arial Rounded MT Bold"/>
                <a:sym typeface="Arial Rounded MT Bold"/>
              </a:defRPr>
            </a:lvl1pPr>
          </a:lstStyle>
          <a:p>
            <a:r>
              <a:t>Office:  (973) 270 7542</a:t>
            </a:r>
          </a:p>
        </p:txBody>
      </p:sp>
      <p:sp>
        <p:nvSpPr>
          <p:cNvPr id="205" name="Rectangle 23"/>
          <p:cNvSpPr txBox="1"/>
          <p:nvPr/>
        </p:nvSpPr>
        <p:spPr>
          <a:xfrm>
            <a:off x="5410200" y="2667000"/>
            <a:ext cx="917187" cy="3708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News Gothic MT"/>
                <a:ea typeface="News Gothic MT"/>
                <a:cs typeface="News Gothic MT"/>
                <a:sym typeface="News Gothic MT"/>
              </a:defRPr>
            </a:lvl1pPr>
          </a:lstStyle>
          <a:p>
            <a:r>
              <a:rPr dirty="0">
                <a:solidFill>
                  <a:schemeClr val="tx1"/>
                </a:solidFill>
              </a:rPr>
              <a:t>EMAIL: </a:t>
            </a:r>
          </a:p>
        </p:txBody>
      </p:sp>
      <p:sp>
        <p:nvSpPr>
          <p:cNvPr id="206" name="Rectangle 26"/>
          <p:cNvSpPr txBox="1"/>
          <p:nvPr/>
        </p:nvSpPr>
        <p:spPr>
          <a:xfrm>
            <a:off x="6101048" y="6324600"/>
            <a:ext cx="1975466" cy="3073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b="1">
                <a:solidFill>
                  <a:srgbClr val="FFFFFF"/>
                </a:solidFill>
                <a:latin typeface="News Gothic MT"/>
                <a:ea typeface="News Gothic MT"/>
                <a:cs typeface="News Gothic MT"/>
                <a:sym typeface="News Gothic MT"/>
              </a:defRPr>
            </a:lvl1pPr>
          </a:lstStyle>
          <a:p>
            <a:r>
              <a:t>www.kickzsoccer.com</a:t>
            </a:r>
          </a:p>
        </p:txBody>
      </p:sp>
      <p:sp>
        <p:nvSpPr>
          <p:cNvPr id="207" name="Slide Number Placeholder 2"/>
          <p:cNvSpPr txBox="1">
            <a:spLocks noGrp="1"/>
          </p:cNvSpPr>
          <p:nvPr>
            <p:ph type="sldNum" sz="quarter" idx="12"/>
          </p:nvPr>
        </p:nvSpPr>
        <p:spPr>
          <a:xfrm>
            <a:off x="8275819" y="6139460"/>
            <a:ext cx="612684"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14</a:t>
            </a:fld>
            <a:endParaRPr/>
          </a:p>
        </p:txBody>
      </p:sp>
      <p:sp>
        <p:nvSpPr>
          <p:cNvPr id="209" name="TextBox 31"/>
          <p:cNvSpPr txBox="1"/>
          <p:nvPr/>
        </p:nvSpPr>
        <p:spPr>
          <a:xfrm>
            <a:off x="240374" y="6324600"/>
            <a:ext cx="4850042" cy="33855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600" i="1">
                <a:latin typeface="News Gothic MT"/>
                <a:ea typeface="News Gothic MT"/>
                <a:cs typeface="News Gothic MT"/>
                <a:sym typeface="News Gothic MT"/>
              </a:defRPr>
            </a:pPr>
            <a:r>
              <a:rPr dirty="0">
                <a:solidFill>
                  <a:schemeClr val="tx1"/>
                </a:solidFill>
              </a:rPr>
              <a:t>Copyright © 2012 </a:t>
            </a:r>
            <a:r>
              <a:rPr dirty="0" err="1">
                <a:solidFill>
                  <a:schemeClr val="tx1"/>
                </a:solidFill>
              </a:rPr>
              <a:t>Kickzsoccer</a:t>
            </a:r>
            <a:r>
              <a:rPr dirty="0">
                <a:solidFill>
                  <a:schemeClr val="tx1"/>
                </a:solidFill>
              </a:rPr>
              <a:t>. All Rights Reserved</a:t>
            </a:r>
            <a:r>
              <a:rPr i="0" dirty="0">
                <a:solidFill>
                  <a:schemeClr val="tx1"/>
                </a:solidFill>
              </a:rPr>
              <a:t>.</a:t>
            </a:r>
          </a:p>
        </p:txBody>
      </p:sp>
      <p:pic>
        <p:nvPicPr>
          <p:cNvPr id="24" name="Picture 4" descr="Picture 4">
            <a:extLst>
              <a:ext uri="{FF2B5EF4-FFF2-40B4-BE49-F238E27FC236}">
                <a16:creationId xmlns:a16="http://schemas.microsoft.com/office/drawing/2014/main" xmlns="" id="{9689F123-D20F-4948-8776-A690A184DBA9}"/>
              </a:ext>
            </a:extLst>
          </p:cNvPr>
          <p:cNvPicPr>
            <a:picLocks noChangeAspect="1"/>
          </p:cNvPicPr>
          <p:nvPr/>
        </p:nvPicPr>
        <p:blipFill>
          <a:blip r:embed="rId5">
            <a:extLst/>
          </a:blip>
          <a:stretch>
            <a:fillRect/>
          </a:stretch>
        </p:blipFill>
        <p:spPr>
          <a:xfrm>
            <a:off x="116567" y="288680"/>
            <a:ext cx="2240996" cy="1407560"/>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86098C-213B-2E40-9C0D-E565BB05956C}"/>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277197" y="1642098"/>
            <a:ext cx="4702415" cy="3241066"/>
          </a:xfrm>
          <a:prstGeom prst="rect">
            <a:avLst/>
          </a:prstGeom>
        </p:spPr>
      </p:pic>
      <p:sp>
        <p:nvSpPr>
          <p:cNvPr id="120" name="Title 1"/>
          <p:cNvSpPr txBox="1">
            <a:spLocks noGrp="1"/>
          </p:cNvSpPr>
          <p:nvPr>
            <p:ph type="title"/>
          </p:nvPr>
        </p:nvSpPr>
        <p:spPr>
          <a:xfrm>
            <a:off x="3013412" y="596018"/>
            <a:ext cx="5316408" cy="1312480"/>
          </a:xfrm>
          <a:prstGeom prst="rect">
            <a:avLst/>
          </a:prstGeom>
        </p:spPr>
        <p:txBody>
          <a:bodyPr/>
          <a:lstStyle>
            <a:lvl1pPr>
              <a:defRPr sz="5400">
                <a:solidFill>
                  <a:srgbClr val="000000"/>
                </a:solidFill>
                <a:latin typeface="Arial Rounded MT Bold"/>
                <a:ea typeface="Arial Rounded MT Bold"/>
                <a:cs typeface="Arial Rounded MT Bold"/>
                <a:sym typeface="Arial Rounded MT Bold"/>
              </a:defRPr>
            </a:lvl1pPr>
          </a:lstStyle>
          <a:p>
            <a:r>
              <a:rPr dirty="0">
                <a:solidFill>
                  <a:schemeClr val="tx1"/>
                </a:solidFill>
              </a:rPr>
              <a:t>About </a:t>
            </a:r>
            <a:r>
              <a:rPr dirty="0">
                <a:solidFill>
                  <a:srgbClr val="008CF3"/>
                </a:solidFill>
              </a:rPr>
              <a:t>Us</a:t>
            </a:r>
          </a:p>
        </p:txBody>
      </p:sp>
      <p:sp>
        <p:nvSpPr>
          <p:cNvPr id="121" name="Content Placeholder 3"/>
          <p:cNvSpPr txBox="1">
            <a:spLocks noGrp="1"/>
          </p:cNvSpPr>
          <p:nvPr>
            <p:ph idx="1"/>
          </p:nvPr>
        </p:nvSpPr>
        <p:spPr>
          <a:xfrm>
            <a:off x="549275" y="1493463"/>
            <a:ext cx="8042276" cy="4831137"/>
          </a:xfrm>
          <a:prstGeom prst="rect">
            <a:avLst/>
          </a:prstGeom>
        </p:spPr>
        <p:txBody>
          <a:bodyPr/>
          <a:lstStyle/>
          <a:p>
            <a:pPr>
              <a:lnSpc>
                <a:spcPct val="90000"/>
              </a:lnSpc>
              <a:defRPr sz="1600">
                <a:solidFill>
                  <a:srgbClr val="3781F0"/>
                </a:solidFill>
                <a:latin typeface="Arial Rounded MT Bold"/>
                <a:ea typeface="Arial Rounded MT Bold"/>
                <a:cs typeface="Arial Rounded MT Bold"/>
                <a:sym typeface="Arial Rounded MT Bold"/>
              </a:defRPr>
            </a:pPr>
            <a:r>
              <a:rPr dirty="0"/>
              <a:t>PROFESSIONAL: </a:t>
            </a:r>
            <a:r>
              <a:rPr dirty="0">
                <a:solidFill>
                  <a:schemeClr val="tx1"/>
                </a:solidFill>
              </a:rPr>
              <a:t>A professional soccer coaching organization that is dedicated to providing players of all ages and abilities an opportunity to advance their skills and knowledge of the game in a safe and professional learning environment.</a:t>
            </a:r>
          </a:p>
          <a:p>
            <a:pPr>
              <a:lnSpc>
                <a:spcPct val="90000"/>
              </a:lnSpc>
              <a:defRPr sz="1600">
                <a:solidFill>
                  <a:srgbClr val="3781F0"/>
                </a:solidFill>
                <a:latin typeface="Arial Rounded MT Bold"/>
                <a:ea typeface="Arial Rounded MT Bold"/>
                <a:cs typeface="Arial Rounded MT Bold"/>
                <a:sym typeface="Arial Rounded MT Bold"/>
              </a:defRPr>
            </a:pPr>
            <a:r>
              <a:rPr dirty="0"/>
              <a:t>EXPERIENCE:</a:t>
            </a:r>
            <a:r>
              <a:rPr dirty="0">
                <a:solidFill>
                  <a:schemeClr val="accent6"/>
                </a:solidFill>
              </a:rPr>
              <a:t> </a:t>
            </a:r>
            <a:r>
              <a:rPr dirty="0">
                <a:solidFill>
                  <a:schemeClr val="tx1"/>
                </a:solidFill>
              </a:rPr>
              <a:t>15 years of experience supporting; Soccer Clubs, Travel Teams, Townships, Schools and Recreational programs across NJ, NY &amp; PA.</a:t>
            </a:r>
          </a:p>
          <a:p>
            <a:pPr>
              <a:lnSpc>
                <a:spcPct val="90000"/>
              </a:lnSpc>
              <a:defRPr sz="1600">
                <a:solidFill>
                  <a:srgbClr val="3781F0"/>
                </a:solidFill>
                <a:latin typeface="Arial Rounded MT Bold"/>
                <a:ea typeface="Arial Rounded MT Bold"/>
                <a:cs typeface="Arial Rounded MT Bold"/>
                <a:sym typeface="Arial Rounded MT Bold"/>
              </a:defRPr>
            </a:pPr>
            <a:r>
              <a:rPr dirty="0"/>
              <a:t>US BASED STAFF: </a:t>
            </a:r>
            <a:r>
              <a:rPr dirty="0">
                <a:solidFill>
                  <a:schemeClr val="tx1"/>
                </a:solidFill>
              </a:rPr>
              <a:t>Full time US-Based professional coaching staff that possess extensive playing and coaching experience, combined with a background in teaching.  All members of staff possess recognized coaching licenses, such as USSF, NSCAA, FA or equivalent with a minimum of 3 years coaching experience. </a:t>
            </a:r>
          </a:p>
          <a:p>
            <a:pPr>
              <a:lnSpc>
                <a:spcPct val="90000"/>
              </a:lnSpc>
              <a:defRPr sz="1600">
                <a:solidFill>
                  <a:srgbClr val="3781F0"/>
                </a:solidFill>
                <a:latin typeface="Arial Rounded MT Bold"/>
                <a:ea typeface="Arial Rounded MT Bold"/>
                <a:cs typeface="Arial Rounded MT Bold"/>
                <a:sym typeface="Arial Rounded MT Bold"/>
              </a:defRPr>
            </a:pPr>
            <a:r>
              <a:rPr dirty="0"/>
              <a:t>YEAR ROUND: </a:t>
            </a:r>
            <a:r>
              <a:rPr dirty="0">
                <a:solidFill>
                  <a:schemeClr val="tx1"/>
                </a:solidFill>
              </a:rPr>
              <a:t>The ability to offer year round training support, which allows for unrivaled continuity for both teams and players with our professional   US-based coaches and administrative support staff</a:t>
            </a:r>
            <a:r>
              <a:rPr dirty="0">
                <a:solidFill>
                  <a:schemeClr val="tx1"/>
                </a:solidFill>
                <a:latin typeface="News Gothic MT"/>
                <a:ea typeface="News Gothic MT"/>
                <a:cs typeface="News Gothic MT"/>
                <a:sym typeface="News Gothic MT"/>
              </a:rPr>
              <a:t>.</a:t>
            </a:r>
          </a:p>
          <a:p>
            <a:pPr>
              <a:lnSpc>
                <a:spcPct val="90000"/>
              </a:lnSpc>
              <a:defRPr sz="1600">
                <a:solidFill>
                  <a:srgbClr val="3781F0"/>
                </a:solidFill>
                <a:latin typeface="Arial Rounded MT Bold"/>
                <a:ea typeface="Arial Rounded MT Bold"/>
                <a:cs typeface="Arial Rounded MT Bold"/>
                <a:sym typeface="Arial Rounded MT Bold"/>
              </a:defRPr>
            </a:pPr>
            <a:r>
              <a:rPr dirty="0"/>
              <a:t>FULL SERVICE: </a:t>
            </a:r>
            <a:r>
              <a:rPr dirty="0">
                <a:solidFill>
                  <a:schemeClr val="tx1"/>
                </a:solidFill>
              </a:rPr>
              <a:t>With a wide range of programs and services, Kickzsoccer </a:t>
            </a:r>
            <a:r>
              <a:rPr lang="en-US" dirty="0">
                <a:solidFill>
                  <a:schemeClr val="tx1"/>
                </a:solidFill>
              </a:rPr>
              <a:t>is </a:t>
            </a:r>
            <a:r>
              <a:rPr dirty="0">
                <a:solidFill>
                  <a:schemeClr val="tx1"/>
                </a:solidFill>
              </a:rPr>
              <a:t>able to meet the ongoing needs of your </a:t>
            </a:r>
            <a:r>
              <a:rPr lang="en-US" dirty="0">
                <a:solidFill>
                  <a:schemeClr val="tx1"/>
                </a:solidFill>
              </a:rPr>
              <a:t>club, </a:t>
            </a:r>
            <a:r>
              <a:rPr dirty="0">
                <a:solidFill>
                  <a:schemeClr val="tx1"/>
                </a:solidFill>
              </a:rPr>
              <a:t>teams</a:t>
            </a:r>
            <a:r>
              <a:rPr lang="en-US" dirty="0">
                <a:solidFill>
                  <a:schemeClr val="tx1"/>
                </a:solidFill>
              </a:rPr>
              <a:t> and </a:t>
            </a:r>
            <a:r>
              <a:rPr dirty="0">
                <a:solidFill>
                  <a:schemeClr val="tx1"/>
                </a:solidFill>
              </a:rPr>
              <a:t>player</a:t>
            </a:r>
            <a:r>
              <a:rPr lang="en-US" dirty="0">
                <a:solidFill>
                  <a:schemeClr val="tx1"/>
                </a:solidFill>
              </a:rPr>
              <a:t>s.</a:t>
            </a:r>
            <a:endParaRPr dirty="0">
              <a:solidFill>
                <a:schemeClr val="tx1"/>
              </a:solidFill>
            </a:endParaRPr>
          </a:p>
        </p:txBody>
      </p:sp>
      <p:sp>
        <p:nvSpPr>
          <p:cNvPr id="122"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2</a:t>
            </a:fld>
            <a:endParaRPr/>
          </a:p>
        </p:txBody>
      </p:sp>
      <p:sp>
        <p:nvSpPr>
          <p:cNvPr id="124" name="Slide Number Placeholder 2"/>
          <p:cNvSpPr txBox="1"/>
          <p:nvPr/>
        </p:nvSpPr>
        <p:spPr>
          <a:xfrm>
            <a:off x="62484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t>www.kickzsoccer.com</a:t>
            </a:r>
          </a:p>
        </p:txBody>
      </p:sp>
      <p:pic>
        <p:nvPicPr>
          <p:cNvPr id="8" name="Picture 4" descr="Picture 4">
            <a:extLst>
              <a:ext uri="{FF2B5EF4-FFF2-40B4-BE49-F238E27FC236}">
                <a16:creationId xmlns:a16="http://schemas.microsoft.com/office/drawing/2014/main" xmlns="" id="{18AA8139-878C-C641-92BF-2BF85B43BB63}"/>
              </a:ext>
            </a:extLst>
          </p:cNvPr>
          <p:cNvPicPr>
            <a:picLocks noChangeAspect="1"/>
          </p:cNvPicPr>
          <p:nvPr/>
        </p:nvPicPr>
        <p:blipFill>
          <a:blip r:embed="rId3">
            <a:extLst/>
          </a:blip>
          <a:stretch>
            <a:fillRect/>
          </a:stretch>
        </p:blipFill>
        <p:spPr>
          <a:xfrm>
            <a:off x="660846" y="340961"/>
            <a:ext cx="2240996" cy="1407560"/>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Gavin copy 2.png" descr="Gavin copy 2.png"/>
          <p:cNvPicPr>
            <a:picLocks noChangeAspect="1"/>
          </p:cNvPicPr>
          <p:nvPr/>
        </p:nvPicPr>
        <p:blipFill>
          <a:blip r:embed="rId2">
            <a:alphaModFix amt="50000"/>
            <a:extLst/>
          </a:blip>
          <a:stretch>
            <a:fillRect/>
          </a:stretch>
        </p:blipFill>
        <p:spPr>
          <a:xfrm>
            <a:off x="7090352" y="1691158"/>
            <a:ext cx="1881529" cy="4470009"/>
          </a:xfrm>
          <a:prstGeom prst="rect">
            <a:avLst/>
          </a:prstGeom>
          <a:ln w="12700">
            <a:miter lim="400000"/>
          </a:ln>
        </p:spPr>
      </p:pic>
      <p:sp>
        <p:nvSpPr>
          <p:cNvPr id="162" name="Title 1"/>
          <p:cNvSpPr txBox="1">
            <a:spLocks noGrp="1"/>
          </p:cNvSpPr>
          <p:nvPr>
            <p:ph type="title"/>
          </p:nvPr>
        </p:nvSpPr>
        <p:spPr>
          <a:xfrm>
            <a:off x="2357563" y="527617"/>
            <a:ext cx="6611776" cy="1163541"/>
          </a:xfrm>
          <a:prstGeom prst="rect">
            <a:avLst/>
          </a:prstGeom>
        </p:spPr>
        <p:txBody>
          <a:bodyPr>
            <a:normAutofit/>
          </a:bodyPr>
          <a:lstStyle/>
          <a:p>
            <a:pPr defTabSz="786384">
              <a:defRPr sz="3096">
                <a:solidFill>
                  <a:srgbClr val="000000"/>
                </a:solidFill>
                <a:latin typeface="Arial Rounded MT Bold"/>
                <a:ea typeface="Arial Rounded MT Bold"/>
                <a:cs typeface="Arial Rounded MT Bold"/>
                <a:sym typeface="Arial Rounded MT Bold"/>
              </a:defRPr>
            </a:pPr>
            <a:r>
              <a:rPr sz="2700" dirty="0">
                <a:solidFill>
                  <a:schemeClr val="tx1"/>
                </a:solidFill>
              </a:rPr>
              <a:t>Recreational</a:t>
            </a:r>
            <a:r>
              <a:rPr sz="2700" dirty="0"/>
              <a:t> </a:t>
            </a:r>
            <a:r>
              <a:rPr sz="2700" dirty="0">
                <a:solidFill>
                  <a:srgbClr val="008CF3"/>
                </a:solidFill>
              </a:rPr>
              <a:t>Program Support</a:t>
            </a:r>
          </a:p>
          <a:p>
            <a:pPr defTabSz="393192">
              <a:defRPr sz="2322">
                <a:solidFill>
                  <a:srgbClr val="0096FF"/>
                </a:solidFill>
                <a:uFill>
                  <a:solidFill>
                    <a:srgbClr val="000000"/>
                  </a:solidFill>
                </a:uFill>
                <a:latin typeface="Arial Rounded MT Bold"/>
                <a:ea typeface="Arial Rounded MT Bold"/>
                <a:cs typeface="Arial Rounded MT Bold"/>
                <a:sym typeface="Arial Rounded MT Bold"/>
              </a:defRPr>
            </a:pPr>
            <a:r>
              <a:rPr dirty="0">
                <a:solidFill>
                  <a:srgbClr val="FF0000"/>
                </a:solidFill>
              </a:rPr>
              <a:t>“</a:t>
            </a:r>
            <a:r>
              <a:rPr lang="en-US" dirty="0">
                <a:solidFill>
                  <a:srgbClr val="FF0000"/>
                </a:solidFill>
              </a:rPr>
              <a:t>SPRING &amp; FALL SEASONS / AGES 6-15YRS”</a:t>
            </a:r>
            <a:endParaRPr dirty="0"/>
          </a:p>
        </p:txBody>
      </p:sp>
      <p:sp>
        <p:nvSpPr>
          <p:cNvPr id="163" name="Content Placeholder 3"/>
          <p:cNvSpPr txBox="1">
            <a:spLocks noGrp="1"/>
          </p:cNvSpPr>
          <p:nvPr>
            <p:ph idx="1"/>
          </p:nvPr>
        </p:nvSpPr>
        <p:spPr>
          <a:xfrm>
            <a:off x="267128" y="1691158"/>
            <a:ext cx="7972746" cy="4940780"/>
          </a:xfrm>
          <a:prstGeom prst="rect">
            <a:avLst/>
          </a:prstGeom>
        </p:spPr>
        <p:txBody>
          <a:bodyPr>
            <a:normAutofit fontScale="25000" lnSpcReduction="20000"/>
          </a:bodyPr>
          <a:lstStyle/>
          <a:p>
            <a:pPr marL="179070" lvl="1" indent="0" defTabSz="214884">
              <a:spcBef>
                <a:spcPts val="0"/>
              </a:spcBef>
              <a:buClrTx/>
              <a:buSzPct val="100000"/>
              <a:buNone/>
              <a:defRPr sz="1410">
                <a:solidFill>
                  <a:srgbClr val="000000"/>
                </a:solidFill>
                <a:uFill>
                  <a:solidFill>
                    <a:srgbClr val="000000"/>
                  </a:solidFill>
                </a:uFill>
                <a:latin typeface="Cambria"/>
                <a:ea typeface="Cambria"/>
                <a:cs typeface="Cambria"/>
                <a:sym typeface="Cambria"/>
              </a:defRPr>
            </a:pPr>
            <a:r>
              <a:rPr sz="6400" dirty="0">
                <a:solidFill>
                  <a:schemeClr val="tx1"/>
                </a:solidFill>
                <a:latin typeface="Arial Rounded MT Bold"/>
                <a:ea typeface="Arial Rounded MT Bold"/>
                <a:cs typeface="Arial Rounded MT Bold"/>
                <a:sym typeface="Arial Rounded MT Bold"/>
              </a:rPr>
              <a:t>Our recreational </a:t>
            </a:r>
            <a:r>
              <a:rPr lang="en-US" sz="6400" dirty="0">
                <a:solidFill>
                  <a:schemeClr val="tx1"/>
                </a:solidFill>
                <a:latin typeface="Arial Rounded MT Bold"/>
                <a:ea typeface="Arial Rounded MT Bold"/>
                <a:cs typeface="Arial Rounded MT Bold"/>
                <a:sym typeface="Arial Rounded MT Bold"/>
              </a:rPr>
              <a:t>soccer </a:t>
            </a:r>
            <a:r>
              <a:rPr sz="6400" dirty="0">
                <a:solidFill>
                  <a:schemeClr val="tx1"/>
                </a:solidFill>
                <a:latin typeface="Arial Rounded MT Bold"/>
                <a:ea typeface="Arial Rounded MT Bold"/>
                <a:cs typeface="Arial Rounded MT Bold"/>
                <a:sym typeface="Arial Rounded MT Bold"/>
              </a:rPr>
              <a:t>program</a:t>
            </a:r>
            <a:r>
              <a:rPr lang="en-US" sz="6400" dirty="0">
                <a:solidFill>
                  <a:schemeClr val="tx1"/>
                </a:solidFill>
                <a:latin typeface="Arial Rounded MT Bold"/>
                <a:ea typeface="Arial Rounded MT Bold"/>
                <a:cs typeface="Arial Rounded MT Bold"/>
                <a:sym typeface="Arial Rounded MT Bold"/>
              </a:rPr>
              <a:t> </a:t>
            </a:r>
            <a:r>
              <a:rPr sz="6400" dirty="0">
                <a:solidFill>
                  <a:schemeClr val="tx1"/>
                </a:solidFill>
                <a:latin typeface="Arial Rounded MT Bold"/>
                <a:ea typeface="Arial Rounded MT Bold"/>
                <a:cs typeface="Arial Rounded MT Bold"/>
                <a:sym typeface="Arial Rounded MT Bold"/>
              </a:rPr>
              <a:t>provides young</a:t>
            </a:r>
            <a:r>
              <a:rPr lang="en-US" sz="6400" dirty="0">
                <a:solidFill>
                  <a:schemeClr val="tx1"/>
                </a:solidFill>
                <a:latin typeface="Arial Rounded MT Bold"/>
                <a:ea typeface="Arial Rounded MT Bold"/>
                <a:cs typeface="Arial Rounded MT Bold"/>
                <a:sym typeface="Arial Rounded MT Bold"/>
              </a:rPr>
              <a:t> soccer </a:t>
            </a:r>
            <a:r>
              <a:rPr sz="6400" dirty="0">
                <a:solidFill>
                  <a:schemeClr val="tx1"/>
                </a:solidFill>
                <a:latin typeface="Arial Rounded MT Bold"/>
                <a:ea typeface="Arial Rounded MT Bold"/>
                <a:cs typeface="Arial Rounded MT Bold"/>
                <a:sym typeface="Arial Rounded MT Bold"/>
              </a:rPr>
              <a:t>players</a:t>
            </a:r>
            <a:r>
              <a:rPr lang="en-US" sz="6400" dirty="0">
                <a:solidFill>
                  <a:schemeClr val="tx1"/>
                </a:solidFill>
                <a:latin typeface="Arial Rounded MT Bold"/>
                <a:ea typeface="Arial Rounded MT Bold"/>
                <a:cs typeface="Arial Rounded MT Bold"/>
                <a:sym typeface="Arial Rounded MT Bold"/>
              </a:rPr>
              <a:t> </a:t>
            </a:r>
            <a:r>
              <a:rPr sz="6400" dirty="0">
                <a:solidFill>
                  <a:schemeClr val="tx1"/>
                </a:solidFill>
                <a:latin typeface="Arial Rounded MT Bold"/>
                <a:ea typeface="Arial Rounded MT Bold"/>
                <a:cs typeface="Arial Rounded MT Bold"/>
                <a:sym typeface="Arial Rounded MT Bold"/>
              </a:rPr>
              <a:t>the opportunity to develop their skills and knowledge of the game, in a fun and enjoyable learning environment </a:t>
            </a:r>
            <a:r>
              <a:rPr lang="en-US" sz="6400" dirty="0">
                <a:solidFill>
                  <a:schemeClr val="tx1"/>
                </a:solidFill>
                <a:latin typeface="Arial Rounded MT Bold"/>
                <a:ea typeface="Arial Rounded MT Bold"/>
                <a:cs typeface="Arial Rounded MT Bold"/>
                <a:sym typeface="Arial Rounded MT Bold"/>
              </a:rPr>
              <a:t>that better prepares them for the demands of travel soccer with our age appropriate curriculum.</a:t>
            </a:r>
            <a:endParaRPr sz="6400" dirty="0">
              <a:solidFill>
                <a:schemeClr val="tx1"/>
              </a:solidFill>
              <a:latin typeface="Arial Rounded MT Bold"/>
              <a:ea typeface="Arial Rounded MT Bold"/>
              <a:cs typeface="Arial Rounded MT Bold"/>
              <a:sym typeface="Arial Rounded MT Bold"/>
            </a:endParaRPr>
          </a:p>
          <a:p>
            <a:pPr marL="0" lvl="1" indent="107442" defTabSz="214884">
              <a:spcBef>
                <a:spcPts val="0"/>
              </a:spcBef>
              <a:buClrTx/>
              <a:buSzTx/>
              <a:buNone/>
              <a:defRPr sz="1410">
                <a:solidFill>
                  <a:srgbClr val="000000"/>
                </a:solidFill>
                <a:uFill>
                  <a:solidFill>
                    <a:srgbClr val="000000"/>
                  </a:solidFill>
                </a:uFill>
                <a:latin typeface="Cambria"/>
                <a:ea typeface="Cambria"/>
                <a:cs typeface="Cambria"/>
                <a:sym typeface="Cambria"/>
              </a:defRPr>
            </a:pPr>
            <a:endParaRPr sz="6400" dirty="0">
              <a:ln w="12712" cap="flat">
                <a:solidFill>
                  <a:srgbClr val="000000"/>
                </a:solidFill>
                <a:prstDash val="solid"/>
                <a:miter lim="400000"/>
              </a:ln>
              <a:solidFill>
                <a:schemeClr val="tx1"/>
              </a:solidFill>
              <a:latin typeface="Arial Rounded MT Bold"/>
              <a:ea typeface="Arial Rounded MT Bold"/>
              <a:cs typeface="Arial Rounded MT Bold"/>
              <a:sym typeface="Arial Rounded MT Bold"/>
            </a:endParaRPr>
          </a:p>
          <a:p>
            <a:pPr marL="179070" lvl="1" indent="0" defTabSz="214884">
              <a:spcBef>
                <a:spcPts val="0"/>
              </a:spcBef>
              <a:buClrTx/>
              <a:buSzPct val="100000"/>
              <a:buNone/>
              <a:defRPr sz="1410">
                <a:solidFill>
                  <a:srgbClr val="000000"/>
                </a:solidFill>
                <a:uFill>
                  <a:solidFill>
                    <a:srgbClr val="000000"/>
                  </a:solidFill>
                </a:uFill>
                <a:latin typeface="Cambria"/>
                <a:ea typeface="Cambria"/>
                <a:cs typeface="Cambria"/>
                <a:sym typeface="Cambria"/>
              </a:defRPr>
            </a:pPr>
            <a:r>
              <a:rPr lang="en-US" sz="6400" dirty="0" err="1">
                <a:solidFill>
                  <a:schemeClr val="tx1"/>
                </a:solidFill>
                <a:latin typeface="Arial Rounded MT Bold"/>
                <a:ea typeface="Arial Rounded MT Bold"/>
                <a:cs typeface="Arial Rounded MT Bold"/>
                <a:sym typeface="Arial Rounded MT Bold"/>
              </a:rPr>
              <a:t>Ki</a:t>
            </a:r>
            <a:r>
              <a:rPr sz="6400" dirty="0" err="1">
                <a:solidFill>
                  <a:schemeClr val="tx1"/>
                </a:solidFill>
                <a:latin typeface="Arial Rounded MT Bold"/>
                <a:ea typeface="Arial Rounded MT Bold"/>
                <a:cs typeface="Arial Rounded MT Bold"/>
                <a:sym typeface="Arial Rounded MT Bold"/>
              </a:rPr>
              <a:t>ckzsoccer</a:t>
            </a:r>
            <a:r>
              <a:rPr sz="6400" dirty="0">
                <a:solidFill>
                  <a:schemeClr val="tx1"/>
                </a:solidFill>
                <a:latin typeface="Arial Rounded MT Bold"/>
                <a:ea typeface="Arial Rounded MT Bold"/>
                <a:cs typeface="Arial Rounded MT Bold"/>
                <a:sym typeface="Arial Rounded MT Bold"/>
              </a:rPr>
              <a:t> will </a:t>
            </a:r>
            <a:r>
              <a:rPr lang="en-US" sz="6400" dirty="0">
                <a:solidFill>
                  <a:schemeClr val="tx1"/>
                </a:solidFill>
                <a:latin typeface="Arial Rounded MT Bold"/>
                <a:ea typeface="Arial Rounded MT Bold"/>
                <a:cs typeface="Arial Rounded MT Bold"/>
                <a:sym typeface="Arial Rounded MT Bold"/>
              </a:rPr>
              <a:t>work directly with your club to </a:t>
            </a:r>
            <a:r>
              <a:rPr sz="6400" dirty="0">
                <a:solidFill>
                  <a:schemeClr val="tx1"/>
                </a:solidFill>
                <a:latin typeface="Arial Rounded MT Bold"/>
                <a:ea typeface="Arial Rounded MT Bold"/>
                <a:cs typeface="Arial Rounded MT Bold"/>
                <a:sym typeface="Arial Rounded MT Bold"/>
              </a:rPr>
              <a:t>provide a tailored </a:t>
            </a:r>
            <a:r>
              <a:rPr lang="en-US" sz="6400" dirty="0">
                <a:solidFill>
                  <a:schemeClr val="tx1"/>
                </a:solidFill>
                <a:latin typeface="Arial Rounded MT Bold"/>
                <a:ea typeface="Arial Rounded MT Bold"/>
                <a:cs typeface="Arial Rounded MT Bold"/>
                <a:sym typeface="Arial Rounded MT Bold"/>
              </a:rPr>
              <a:t>program designed to meet the needs of your club and design a </a:t>
            </a:r>
            <a:r>
              <a:rPr sz="6400" dirty="0">
                <a:solidFill>
                  <a:schemeClr val="tx1"/>
                </a:solidFill>
                <a:latin typeface="Arial Rounded MT Bold"/>
                <a:ea typeface="Arial Rounded MT Bold"/>
                <a:cs typeface="Arial Rounded MT Bold"/>
                <a:sym typeface="Arial Rounded MT Bold"/>
              </a:rPr>
              <a:t>structured curriculum with </a:t>
            </a:r>
            <a:r>
              <a:rPr lang="en-US" sz="6400" dirty="0">
                <a:solidFill>
                  <a:schemeClr val="tx1"/>
                </a:solidFill>
                <a:latin typeface="Arial Rounded MT Bold"/>
                <a:ea typeface="Arial Rounded MT Bold"/>
                <a:cs typeface="Arial Rounded MT Bold"/>
                <a:sym typeface="Arial Rounded MT Bold"/>
              </a:rPr>
              <a:t>these </a:t>
            </a:r>
            <a:r>
              <a:rPr sz="6400" dirty="0">
                <a:solidFill>
                  <a:schemeClr val="tx1"/>
                </a:solidFill>
                <a:latin typeface="Arial Rounded MT Bold"/>
                <a:ea typeface="Arial Rounded MT Bold"/>
                <a:cs typeface="Arial Rounded MT Bold"/>
                <a:sym typeface="Arial Rounded MT Bold"/>
              </a:rPr>
              <a:t>principles in mind</a:t>
            </a:r>
            <a:r>
              <a:rPr lang="en-US" sz="6400" dirty="0">
                <a:solidFill>
                  <a:schemeClr val="tx1"/>
                </a:solidFill>
                <a:latin typeface="Arial Rounded MT Bold"/>
                <a:ea typeface="Arial Rounded MT Bold"/>
                <a:cs typeface="Arial Rounded MT Bold"/>
                <a:sym typeface="Arial Rounded MT Bold"/>
              </a:rPr>
              <a:t>.             Our recreation programs will include the following modules:</a:t>
            </a:r>
            <a:endParaRPr sz="6400" dirty="0">
              <a:solidFill>
                <a:schemeClr val="tx1"/>
              </a:solidFill>
              <a:latin typeface="Arial Rounded MT Bold"/>
              <a:ea typeface="Arial Rounded MT Bold"/>
              <a:cs typeface="Arial Rounded MT Bold"/>
              <a:sym typeface="Arial Rounded MT Bold"/>
            </a:endParaRPr>
          </a:p>
          <a:p>
            <a:pPr marL="56548" indent="-56548" defTabSz="214884">
              <a:spcBef>
                <a:spcPts val="0"/>
              </a:spcBef>
              <a:buClrTx/>
              <a:buSzPct val="100000"/>
              <a:buChar char="•"/>
              <a:defRPr sz="1222">
                <a:solidFill>
                  <a:srgbClr val="000000"/>
                </a:solidFill>
                <a:uFill>
                  <a:solidFill>
                    <a:srgbClr val="000000"/>
                  </a:solidFill>
                </a:uFill>
                <a:latin typeface="Cambria"/>
                <a:ea typeface="Cambria"/>
                <a:cs typeface="Cambria"/>
                <a:sym typeface="Cambria"/>
              </a:defRPr>
            </a:pPr>
            <a:endParaRPr sz="4300" dirty="0">
              <a:latin typeface="Arial Rounded MT Bold" panose="020F0704030504030204" pitchFamily="34" charset="77"/>
              <a:ea typeface="Arial Rounded MT Bold"/>
              <a:cs typeface="Arial Rounded MT Bold"/>
              <a:sym typeface="Arial Rounded MT Bold"/>
            </a:endParaRPr>
          </a:p>
          <a:p>
            <a:pPr marL="0" indent="0"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Module 1:</a:t>
            </a:r>
            <a:r>
              <a:rPr sz="4800" dirty="0">
                <a:latin typeface="Arial Rounded MT Bold" panose="020F0704030504030204" pitchFamily="34" charset="77"/>
                <a:ea typeface="Arial Rounded MT Bold"/>
                <a:cs typeface="Arial Rounded MT Bold"/>
                <a:sym typeface="Arial Rounded MT Bold"/>
              </a:rPr>
              <a:t> </a:t>
            </a:r>
            <a:r>
              <a:rPr sz="4800" dirty="0">
                <a:solidFill>
                  <a:schemeClr val="tx1"/>
                </a:solidFill>
                <a:latin typeface="Arial Rounded MT Bold" panose="020F0704030504030204" pitchFamily="34" charset="77"/>
                <a:ea typeface="Arial Rounded MT Bold"/>
                <a:cs typeface="Arial Rounded MT Bold"/>
                <a:sym typeface="Arial Rounded MT Bold"/>
              </a:rPr>
              <a:t>Technique: Structured curriculum designed to develop the key fundamentals of the game </a:t>
            </a:r>
            <a:endParaRPr lang="en-US" sz="4800" dirty="0">
              <a:solidFill>
                <a:schemeClr val="tx1"/>
              </a:solidFill>
              <a:latin typeface="Arial Rounded MT Bold" panose="020F0704030504030204" pitchFamily="34" charset="77"/>
              <a:ea typeface="Arial Rounded MT Bold"/>
              <a:cs typeface="Arial Rounded MT Bold"/>
              <a:sym typeface="Arial Rounded MT Bold"/>
            </a:endParaRPr>
          </a:p>
          <a:p>
            <a:pPr marL="0" indent="0"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Module 2:</a:t>
            </a:r>
            <a:r>
              <a:rPr sz="4800" dirty="0">
                <a:latin typeface="Arial Rounded MT Bold" panose="020F0704030504030204" pitchFamily="34" charset="77"/>
                <a:ea typeface="Arial Rounded MT Bold"/>
                <a:cs typeface="Arial Rounded MT Bold"/>
                <a:sym typeface="Arial Rounded MT Bold"/>
              </a:rPr>
              <a:t> </a:t>
            </a:r>
            <a:r>
              <a:rPr sz="4800" dirty="0">
                <a:solidFill>
                  <a:schemeClr val="tx1"/>
                </a:solidFill>
                <a:latin typeface="Arial Rounded MT Bold" panose="020F0704030504030204" pitchFamily="34" charset="77"/>
                <a:ea typeface="Arial Rounded MT Bold"/>
                <a:cs typeface="Arial Rounded MT Bold"/>
                <a:sym typeface="Arial Rounded MT Bold"/>
              </a:rPr>
              <a:t>Laws of the Game: Instruction &amp; implementation of the Laws of the game on a weekly basis </a:t>
            </a:r>
          </a:p>
          <a:p>
            <a:pPr marL="0" indent="0"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Module 3: </a:t>
            </a:r>
            <a:r>
              <a:rPr sz="4800" dirty="0">
                <a:solidFill>
                  <a:schemeClr val="tx1"/>
                </a:solidFill>
                <a:latin typeface="Arial Rounded MT Bold" panose="020F0704030504030204" pitchFamily="34" charset="77"/>
                <a:ea typeface="Arial Rounded MT Bold"/>
                <a:cs typeface="Arial Rounded MT Bold"/>
                <a:sym typeface="Arial Rounded MT Bold"/>
              </a:rPr>
              <a:t>Skill Moves: Introduction to basic 1v1 skill moves to improve 1v1 play </a:t>
            </a:r>
          </a:p>
          <a:p>
            <a:pPr marL="0" indent="0" defTabSz="214884">
              <a:spcBef>
                <a:spcPts val="0"/>
              </a:spcBef>
              <a:buClrTx/>
              <a:buSzTx/>
              <a:buNone/>
              <a:defRPr sz="1222">
                <a:solidFill>
                  <a:srgbClr val="000000"/>
                </a:solidFill>
                <a:uFill>
                  <a:solidFill>
                    <a:srgbClr val="000000"/>
                  </a:solidFill>
                </a:uFill>
                <a:latin typeface="Cambria"/>
                <a:ea typeface="Cambria"/>
                <a:cs typeface="Cambria"/>
                <a:sym typeface="Cambria"/>
              </a:defRPr>
            </a:pPr>
            <a:endParaRPr sz="4300" dirty="0">
              <a:solidFill>
                <a:schemeClr val="tx1"/>
              </a:solidFill>
              <a:latin typeface="Arial Rounded MT Bold" panose="020F0704030504030204" pitchFamily="34" charset="77"/>
              <a:ea typeface="Arial Rounded MT Bold"/>
              <a:cs typeface="Arial Rounded MT Bold"/>
              <a:sym typeface="Arial Rounded MT Bold"/>
            </a:endParaRPr>
          </a:p>
          <a:p>
            <a:pPr marL="226822" indent="-107442" defTabSz="214884">
              <a:spcBef>
                <a:spcPts val="0"/>
              </a:spcBef>
              <a:buClrTx/>
              <a:buSzPct val="100000"/>
              <a:buFont typeface="Arial Unicode MS"/>
              <a:buChar char="➢"/>
              <a:defRPr sz="1222">
                <a:solidFill>
                  <a:srgbClr val="000000"/>
                </a:solidFill>
                <a:uFill>
                  <a:solidFill>
                    <a:srgbClr val="000000"/>
                  </a:solidFill>
                </a:uFill>
                <a:latin typeface="Arial Rounded MT Bold"/>
                <a:ea typeface="Arial Rounded MT Bold"/>
                <a:cs typeface="Arial Rounded MT Bold"/>
                <a:sym typeface="Arial Rounded MT Bold"/>
              </a:defRPr>
            </a:pPr>
            <a:r>
              <a:rPr sz="4800" dirty="0">
                <a:solidFill>
                  <a:schemeClr val="tx1"/>
                </a:solidFill>
                <a:latin typeface="Arial Rounded MT Bold" panose="020F0704030504030204" pitchFamily="34" charset="77"/>
              </a:rPr>
              <a:t>Example of a typical 6-week curriculum for age groups K through 8</a:t>
            </a:r>
            <a:r>
              <a:rPr sz="4800" baseline="31999" dirty="0">
                <a:solidFill>
                  <a:schemeClr val="tx1"/>
                </a:solidFill>
                <a:latin typeface="Arial Rounded MT Bold" panose="020F0704030504030204" pitchFamily="34" charset="77"/>
              </a:rPr>
              <a:t>th</a:t>
            </a:r>
            <a:r>
              <a:rPr sz="4800" dirty="0">
                <a:solidFill>
                  <a:schemeClr val="tx1"/>
                </a:solidFill>
                <a:latin typeface="Arial Rounded MT Bold" panose="020F0704030504030204" pitchFamily="34" charset="77"/>
              </a:rPr>
              <a:t> Grade.</a:t>
            </a:r>
          </a:p>
          <a:p>
            <a:pPr marL="0" lvl="1" indent="507907" defTabSz="214884">
              <a:spcBef>
                <a:spcPts val="0"/>
              </a:spcBef>
              <a:buClrTx/>
              <a:buSzTx/>
              <a:buNone/>
              <a:defRPr sz="1222">
                <a:solidFill>
                  <a:srgbClr val="000000"/>
                </a:solidFill>
                <a:uFill>
                  <a:solidFill>
                    <a:srgbClr val="000000"/>
                  </a:solidFill>
                </a:uFill>
                <a:latin typeface="Arial Rounded MT Bold"/>
                <a:ea typeface="Arial Rounded MT Bold"/>
                <a:cs typeface="Arial Rounded MT Bold"/>
                <a:sym typeface="Arial Rounded MT Bold"/>
              </a:defRPr>
            </a:pPr>
            <a:endParaRPr sz="4300" dirty="0">
              <a:latin typeface="Arial Rounded MT Bold" panose="020F0704030504030204" pitchFamily="34" charset="77"/>
            </a:endParaRPr>
          </a:p>
          <a:p>
            <a:pPr marL="0" lvl="1" indent="253953"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Week 1</a:t>
            </a:r>
            <a:r>
              <a:rPr sz="4800" dirty="0">
                <a:latin typeface="Arial Rounded MT Bold" panose="020F0704030504030204" pitchFamily="34" charset="77"/>
                <a:ea typeface="Arial Rounded MT Bold"/>
                <a:cs typeface="Arial Rounded MT Bold"/>
                <a:sym typeface="Arial Rounded MT Bold"/>
              </a:rPr>
              <a:t> - </a:t>
            </a:r>
            <a:r>
              <a:rPr sz="4800" dirty="0">
                <a:solidFill>
                  <a:schemeClr val="tx1"/>
                </a:solidFill>
                <a:latin typeface="Arial Rounded MT Bold" panose="020F0704030504030204" pitchFamily="34" charset="77"/>
                <a:ea typeface="Arial Rounded MT Bold"/>
                <a:cs typeface="Arial Rounded MT Bold"/>
                <a:sym typeface="Arial Rounded MT Bold"/>
              </a:rPr>
              <a:t>Dribbling</a:t>
            </a:r>
          </a:p>
          <a:p>
            <a:pPr marL="0" lvl="1" indent="253953"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Week 2</a:t>
            </a:r>
            <a:r>
              <a:rPr sz="4800" dirty="0">
                <a:latin typeface="Arial Rounded MT Bold" panose="020F0704030504030204" pitchFamily="34" charset="77"/>
                <a:ea typeface="Arial Rounded MT Bold"/>
                <a:cs typeface="Arial Rounded MT Bold"/>
                <a:sym typeface="Arial Rounded MT Bold"/>
              </a:rPr>
              <a:t> – </a:t>
            </a:r>
            <a:r>
              <a:rPr sz="4800" dirty="0">
                <a:solidFill>
                  <a:schemeClr val="tx1"/>
                </a:solidFill>
                <a:latin typeface="Arial Rounded MT Bold" panose="020F0704030504030204" pitchFamily="34" charset="77"/>
                <a:ea typeface="Arial Rounded MT Bold"/>
                <a:cs typeface="Arial Rounded MT Bold"/>
                <a:sym typeface="Arial Rounded MT Bold"/>
              </a:rPr>
              <a:t>Passing </a:t>
            </a:r>
          </a:p>
          <a:p>
            <a:pPr marL="0" lvl="1" indent="253953"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Week 3 </a:t>
            </a:r>
            <a:r>
              <a:rPr sz="4800" dirty="0">
                <a:latin typeface="Arial Rounded MT Bold" panose="020F0704030504030204" pitchFamily="34" charset="77"/>
                <a:ea typeface="Arial Rounded MT Bold"/>
                <a:cs typeface="Arial Rounded MT Bold"/>
                <a:sym typeface="Arial Rounded MT Bold"/>
              </a:rPr>
              <a:t>– </a:t>
            </a:r>
            <a:r>
              <a:rPr sz="4800" dirty="0">
                <a:solidFill>
                  <a:schemeClr val="tx1"/>
                </a:solidFill>
                <a:latin typeface="Arial Rounded MT Bold" panose="020F0704030504030204" pitchFamily="34" charset="77"/>
                <a:ea typeface="Arial Rounded MT Bold"/>
                <a:cs typeface="Arial Rounded MT Bold"/>
                <a:sym typeface="Arial Rounded MT Bold"/>
              </a:rPr>
              <a:t>Receiving </a:t>
            </a:r>
          </a:p>
          <a:p>
            <a:pPr marL="0" lvl="1" indent="253953"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Week 4</a:t>
            </a:r>
            <a:r>
              <a:rPr sz="4800" dirty="0">
                <a:latin typeface="Arial Rounded MT Bold" panose="020F0704030504030204" pitchFamily="34" charset="77"/>
                <a:ea typeface="Arial Rounded MT Bold"/>
                <a:cs typeface="Arial Rounded MT Bold"/>
                <a:sym typeface="Arial Rounded MT Bold"/>
              </a:rPr>
              <a:t> – </a:t>
            </a:r>
            <a:r>
              <a:rPr sz="4800" dirty="0">
                <a:solidFill>
                  <a:schemeClr val="tx1"/>
                </a:solidFill>
                <a:latin typeface="Arial Rounded MT Bold" panose="020F0704030504030204" pitchFamily="34" charset="77"/>
                <a:ea typeface="Arial Rounded MT Bold"/>
                <a:cs typeface="Arial Rounded MT Bold"/>
                <a:sym typeface="Arial Rounded MT Bold"/>
              </a:rPr>
              <a:t>1v1 Defending </a:t>
            </a:r>
          </a:p>
          <a:p>
            <a:pPr marL="0" lvl="1" indent="253953" defTabSz="214884">
              <a:spcBef>
                <a:spcPts val="0"/>
              </a:spcBef>
              <a:buClrTx/>
              <a:buSzTx/>
              <a:buNone/>
              <a:defRPr sz="1222">
                <a:solidFill>
                  <a:srgbClr val="000000"/>
                </a:solidFill>
                <a:uFill>
                  <a:solidFill>
                    <a:srgbClr val="000000"/>
                  </a:solidFill>
                </a:uFill>
                <a:latin typeface="Cambria"/>
                <a:ea typeface="Cambria"/>
                <a:cs typeface="Cambria"/>
                <a:sym typeface="Cambria"/>
              </a:defRPr>
            </a:pPr>
            <a:r>
              <a:rPr sz="4800" dirty="0">
                <a:solidFill>
                  <a:srgbClr val="0096FF"/>
                </a:solidFill>
                <a:latin typeface="Arial Rounded MT Bold" panose="020F0704030504030204" pitchFamily="34" charset="77"/>
                <a:ea typeface="Arial Rounded MT Bold"/>
                <a:cs typeface="Arial Rounded MT Bold"/>
                <a:sym typeface="Arial Rounded MT Bold"/>
              </a:rPr>
              <a:t>Week 5</a:t>
            </a:r>
            <a:r>
              <a:rPr sz="4800" dirty="0">
                <a:latin typeface="Arial Rounded MT Bold" panose="020F0704030504030204" pitchFamily="34" charset="77"/>
                <a:ea typeface="Arial Rounded MT Bold"/>
                <a:cs typeface="Arial Rounded MT Bold"/>
                <a:sym typeface="Arial Rounded MT Bold"/>
              </a:rPr>
              <a:t> – </a:t>
            </a:r>
            <a:r>
              <a:rPr sz="4800" dirty="0">
                <a:solidFill>
                  <a:schemeClr val="tx1"/>
                </a:solidFill>
                <a:latin typeface="Arial Rounded MT Bold" panose="020F0704030504030204" pitchFamily="34" charset="77"/>
                <a:ea typeface="Arial Rounded MT Bold"/>
                <a:cs typeface="Arial Rounded MT Bold"/>
                <a:sym typeface="Arial Rounded MT Bold"/>
              </a:rPr>
              <a:t>1v1 Attacking</a:t>
            </a:r>
          </a:p>
          <a:p>
            <a:pPr marL="0" lvl="1" indent="234418" defTabSz="214884">
              <a:spcBef>
                <a:spcPts val="0"/>
              </a:spcBef>
              <a:buClrTx/>
              <a:buSzTx/>
              <a:buNone/>
              <a:defRPr sz="564">
                <a:solidFill>
                  <a:srgbClr val="000000"/>
                </a:solidFill>
                <a:uFill>
                  <a:solidFill>
                    <a:srgbClr val="000000"/>
                  </a:solidFill>
                </a:uFill>
                <a:latin typeface="Cambria"/>
                <a:ea typeface="Cambria"/>
                <a:cs typeface="Cambria"/>
                <a:sym typeface="Cambria"/>
              </a:defRPr>
            </a:pPr>
            <a:r>
              <a:rPr sz="4800" b="1" dirty="0">
                <a:solidFill>
                  <a:srgbClr val="0096FF"/>
                </a:solidFill>
                <a:latin typeface="Arial Rounded MT Bold" panose="020F0704030504030204" pitchFamily="34" charset="77"/>
                <a:ea typeface="Times New Roman"/>
                <a:cs typeface="Times New Roman"/>
                <a:sym typeface="Times New Roman"/>
              </a:rPr>
              <a:t> </a:t>
            </a:r>
            <a:r>
              <a:rPr sz="4800" dirty="0">
                <a:solidFill>
                  <a:srgbClr val="0096FF"/>
                </a:solidFill>
                <a:latin typeface="Arial Rounded MT Bold" panose="020F0704030504030204" pitchFamily="34" charset="77"/>
                <a:ea typeface="Arial Rounded MT Bold"/>
                <a:cs typeface="Arial Rounded MT Bold"/>
                <a:sym typeface="Arial Rounded MT Bold"/>
              </a:rPr>
              <a:t>Week 6</a:t>
            </a:r>
            <a:r>
              <a:rPr sz="4800" dirty="0">
                <a:latin typeface="Arial Rounded MT Bold" panose="020F0704030504030204" pitchFamily="34" charset="77"/>
                <a:ea typeface="Arial Rounded MT Bold"/>
                <a:cs typeface="Arial Rounded MT Bold"/>
                <a:sym typeface="Arial Rounded MT Bold"/>
              </a:rPr>
              <a:t> – </a:t>
            </a:r>
            <a:r>
              <a:rPr sz="4800" dirty="0">
                <a:solidFill>
                  <a:schemeClr val="tx1"/>
                </a:solidFill>
                <a:latin typeface="Arial Rounded MT Bold" panose="020F0704030504030204" pitchFamily="34" charset="77"/>
                <a:ea typeface="Arial Rounded MT Bold"/>
                <a:cs typeface="Arial Rounded MT Bold"/>
                <a:sym typeface="Arial Rounded MT Bold"/>
              </a:rPr>
              <a:t>Shooting</a:t>
            </a:r>
            <a:r>
              <a:rPr sz="4800" dirty="0">
                <a:latin typeface="Arial Rounded MT Bold" panose="020F0704030504030204" pitchFamily="34" charset="77"/>
                <a:ea typeface="Arial Rounded MT Bold"/>
                <a:cs typeface="Arial Rounded MT Bold"/>
                <a:sym typeface="Arial Rounded MT Bold"/>
              </a:rPr>
              <a:t>             </a:t>
            </a:r>
            <a:r>
              <a:rPr sz="4800" b="1" dirty="0">
                <a:latin typeface="Arial Rounded MT Bold" panose="020F0704030504030204" pitchFamily="34" charset="77"/>
                <a:ea typeface="Arial Narrow"/>
                <a:cs typeface="Arial Narrow"/>
                <a:sym typeface="Arial Narrow"/>
              </a:rPr>
              <a:t>                                                                                                                                                   </a:t>
            </a:r>
          </a:p>
        </p:txBody>
      </p:sp>
      <p:sp>
        <p:nvSpPr>
          <p:cNvPr id="164"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3</a:t>
            </a:fld>
            <a:endParaRPr dirty="0"/>
          </a:p>
        </p:txBody>
      </p:sp>
      <p:sp>
        <p:nvSpPr>
          <p:cNvPr id="166"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9" name="Picture 4" descr="Picture 4">
            <a:extLst>
              <a:ext uri="{FF2B5EF4-FFF2-40B4-BE49-F238E27FC236}">
                <a16:creationId xmlns:a16="http://schemas.microsoft.com/office/drawing/2014/main" xmlns="" id="{D91044A5-24EF-414D-B4EA-5C94B7B5D818}"/>
              </a:ext>
            </a:extLst>
          </p:cNvPr>
          <p:cNvPicPr>
            <a:picLocks noChangeAspect="1"/>
          </p:cNvPicPr>
          <p:nvPr/>
        </p:nvPicPr>
        <p:blipFill>
          <a:blip r:embed="rId3">
            <a:extLst/>
          </a:blip>
          <a:stretch>
            <a:fillRect/>
          </a:stretch>
        </p:blipFill>
        <p:spPr>
          <a:xfrm>
            <a:off x="116567" y="288680"/>
            <a:ext cx="2240996" cy="1407560"/>
          </a:xfrm>
          <a:prstGeom prst="rect">
            <a:avLst/>
          </a:prstGeom>
          <a:ln w="12700">
            <a:miter lim="400000"/>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2411503" y="533400"/>
            <a:ext cx="6477000" cy="685800"/>
          </a:xfrm>
          <a:prstGeom prst="rect">
            <a:avLst/>
          </a:prstGeom>
        </p:spPr>
        <p:txBody>
          <a:bodyPr>
            <a:normAutofit/>
          </a:bodyPr>
          <a:lstStyle>
            <a:lvl1pPr defTabSz="768094">
              <a:defRPr sz="3600">
                <a:solidFill>
                  <a:srgbClr val="000000"/>
                </a:solidFill>
                <a:latin typeface="Arial Rounded MT Bold"/>
                <a:ea typeface="Arial Rounded MT Bold"/>
                <a:cs typeface="Arial Rounded MT Bold"/>
                <a:sym typeface="Arial Rounded MT Bold"/>
              </a:defRPr>
            </a:lvl1pPr>
          </a:lstStyle>
          <a:p>
            <a:r>
              <a:rPr dirty="0">
                <a:solidFill>
                  <a:schemeClr val="tx1"/>
                </a:solidFill>
              </a:rPr>
              <a:t>Sample </a:t>
            </a:r>
            <a:r>
              <a:rPr dirty="0">
                <a:solidFill>
                  <a:srgbClr val="008CF3"/>
                </a:solidFill>
              </a:rPr>
              <a:t>Curriculum</a:t>
            </a:r>
          </a:p>
        </p:txBody>
      </p:sp>
      <p:pic>
        <p:nvPicPr>
          <p:cNvPr id="4" name="Content Placeholder 3">
            <a:extLst>
              <a:ext uri="{FF2B5EF4-FFF2-40B4-BE49-F238E27FC236}">
                <a16:creationId xmlns:a16="http://schemas.microsoft.com/office/drawing/2014/main" xmlns="" id="{76564705-3683-AE48-B131-481912FC9D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2521" y="1880598"/>
            <a:ext cx="2341713" cy="3029591"/>
          </a:xfrm>
          <a:prstGeom prst="rect">
            <a:avLst/>
          </a:prstGeom>
        </p:spPr>
      </p:pic>
      <p:sp>
        <p:nvSpPr>
          <p:cNvPr id="171" name="Slide Number Placeholder 2"/>
          <p:cNvSpPr txBox="1">
            <a:spLocks noGrp="1"/>
          </p:cNvSpPr>
          <p:nvPr>
            <p:ph type="sldNum" sz="quarter" idx="12"/>
          </p:nvPr>
        </p:nvSpPr>
        <p:spPr>
          <a:xfrm>
            <a:off x="8275819" y="6139460"/>
            <a:ext cx="612684"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4</a:t>
            </a:fld>
            <a:endParaRPr dirty="0"/>
          </a:p>
        </p:txBody>
      </p:sp>
      <p:sp>
        <p:nvSpPr>
          <p:cNvPr id="173"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7" name="Picture 4" descr="Picture 4">
            <a:extLst>
              <a:ext uri="{FF2B5EF4-FFF2-40B4-BE49-F238E27FC236}">
                <a16:creationId xmlns:a16="http://schemas.microsoft.com/office/drawing/2014/main" xmlns="" id="{E902FFF5-C727-1646-A472-FBE31BF57E66}"/>
              </a:ext>
            </a:extLst>
          </p:cNvPr>
          <p:cNvPicPr>
            <a:picLocks noChangeAspect="1"/>
          </p:cNvPicPr>
          <p:nvPr/>
        </p:nvPicPr>
        <p:blipFill>
          <a:blip r:embed="rId3">
            <a:extLst/>
          </a:blip>
          <a:stretch>
            <a:fillRect/>
          </a:stretch>
        </p:blipFill>
        <p:spPr>
          <a:xfrm>
            <a:off x="116567" y="288680"/>
            <a:ext cx="2240996" cy="1407560"/>
          </a:xfrm>
          <a:prstGeom prst="rect">
            <a:avLst/>
          </a:prstGeom>
          <a:ln w="12700">
            <a:miter lim="400000"/>
          </a:ln>
        </p:spPr>
      </p:pic>
      <p:sp>
        <p:nvSpPr>
          <p:cNvPr id="2" name="Rectangle 1">
            <a:extLst>
              <a:ext uri="{FF2B5EF4-FFF2-40B4-BE49-F238E27FC236}">
                <a16:creationId xmlns:a16="http://schemas.microsoft.com/office/drawing/2014/main" xmlns="" id="{3BD7A545-4D98-224A-81C3-E1ADB4120433}"/>
              </a:ext>
            </a:extLst>
          </p:cNvPr>
          <p:cNvSpPr/>
          <p:nvPr/>
        </p:nvSpPr>
        <p:spPr>
          <a:xfrm>
            <a:off x="2270755" y="1184953"/>
            <a:ext cx="5732660" cy="523220"/>
          </a:xfrm>
          <a:prstGeom prst="rect">
            <a:avLst/>
          </a:prstGeom>
        </p:spPr>
        <p:txBody>
          <a:bodyPr wrap="none">
            <a:spAutoFit/>
          </a:bodyPr>
          <a:lstStyle/>
          <a:p>
            <a:pPr algn="ctr">
              <a:defRPr sz="2800">
                <a:solidFill>
                  <a:srgbClr val="FF0000"/>
                </a:solidFill>
                <a:latin typeface="Arial Rounded MT Bold"/>
                <a:ea typeface="Arial Rounded MT Bold"/>
                <a:cs typeface="Arial Rounded MT Bold"/>
                <a:sym typeface="Arial Rounded MT Bold"/>
              </a:defRPr>
            </a:pPr>
            <a:r>
              <a:rPr lang="en-US" dirty="0"/>
              <a:t>8 WEEK SAMPLE CURRICULUM</a:t>
            </a:r>
            <a:endParaRPr lang="en-US" dirty="0">
              <a:solidFill>
                <a:srgbClr val="002060"/>
              </a:solidFill>
            </a:endParaRPr>
          </a:p>
        </p:txBody>
      </p:sp>
      <p:pic>
        <p:nvPicPr>
          <p:cNvPr id="6" name="Picture 5">
            <a:extLst>
              <a:ext uri="{FF2B5EF4-FFF2-40B4-BE49-F238E27FC236}">
                <a16:creationId xmlns:a16="http://schemas.microsoft.com/office/drawing/2014/main" xmlns="" id="{F888293F-549B-A145-82D0-387C8E47C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978" y="1893313"/>
            <a:ext cx="2348022" cy="3029591"/>
          </a:xfrm>
          <a:prstGeom prst="rect">
            <a:avLst/>
          </a:prstGeom>
        </p:spPr>
      </p:pic>
      <p:pic>
        <p:nvPicPr>
          <p:cNvPr id="27" name="Picture 26">
            <a:extLst>
              <a:ext uri="{FF2B5EF4-FFF2-40B4-BE49-F238E27FC236}">
                <a16:creationId xmlns:a16="http://schemas.microsoft.com/office/drawing/2014/main" xmlns="" id="{693B0BE3-2B8C-9547-9C73-479CA7440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004" y="1890443"/>
            <a:ext cx="2247391" cy="3009899"/>
          </a:xfrm>
          <a:prstGeom prst="rect">
            <a:avLst/>
          </a:prstGeom>
        </p:spPr>
      </p:pic>
      <p:sp>
        <p:nvSpPr>
          <p:cNvPr id="28" name="Rectangle 27">
            <a:extLst>
              <a:ext uri="{FF2B5EF4-FFF2-40B4-BE49-F238E27FC236}">
                <a16:creationId xmlns:a16="http://schemas.microsoft.com/office/drawing/2014/main" xmlns="" id="{B0172546-7031-8C44-955A-44442741AC41}"/>
              </a:ext>
            </a:extLst>
          </p:cNvPr>
          <p:cNvSpPr/>
          <p:nvPr/>
        </p:nvSpPr>
        <p:spPr>
          <a:xfrm>
            <a:off x="725003" y="5186148"/>
            <a:ext cx="2390694" cy="1077218"/>
          </a:xfrm>
          <a:prstGeom prst="rect">
            <a:avLst/>
          </a:prstGeom>
        </p:spPr>
        <p:txBody>
          <a:bodyPr wrap="square">
            <a:spAutoFit/>
          </a:bodyPr>
          <a:lstStyle/>
          <a:p>
            <a:r>
              <a:rPr lang="en-US" sz="1600" i="1" dirty="0">
                <a:solidFill>
                  <a:srgbClr val="008CF3"/>
                </a:solidFill>
                <a:latin typeface="Arial Rounded MT Bold" panose="020F0704030504030204" pitchFamily="34" charset="77"/>
              </a:rPr>
              <a:t>Weekly Lesson Plans </a:t>
            </a:r>
            <a:r>
              <a:rPr lang="en-US" sz="1600" i="1" dirty="0">
                <a:solidFill>
                  <a:schemeClr val="tx1"/>
                </a:solidFill>
                <a:latin typeface="Arial Rounded MT Bold" panose="020F0704030504030204" pitchFamily="34" charset="77"/>
              </a:rPr>
              <a:t>Designed to develop basic fundamentals &amp;techniques (all ages)</a:t>
            </a:r>
          </a:p>
        </p:txBody>
      </p:sp>
      <p:sp>
        <p:nvSpPr>
          <p:cNvPr id="36" name="Rectangle 35">
            <a:extLst>
              <a:ext uri="{FF2B5EF4-FFF2-40B4-BE49-F238E27FC236}">
                <a16:creationId xmlns:a16="http://schemas.microsoft.com/office/drawing/2014/main" xmlns="" id="{2FA11110-1D2F-9B4D-9393-3E33DF1867E4}"/>
              </a:ext>
            </a:extLst>
          </p:cNvPr>
          <p:cNvSpPr/>
          <p:nvPr/>
        </p:nvSpPr>
        <p:spPr>
          <a:xfrm>
            <a:off x="3298005" y="5186148"/>
            <a:ext cx="2417052" cy="1077218"/>
          </a:xfrm>
          <a:prstGeom prst="rect">
            <a:avLst/>
          </a:prstGeom>
        </p:spPr>
        <p:txBody>
          <a:bodyPr wrap="square">
            <a:spAutoFit/>
          </a:bodyPr>
          <a:lstStyle/>
          <a:p>
            <a:r>
              <a:rPr lang="en-US" sz="1600" i="1" dirty="0">
                <a:solidFill>
                  <a:srgbClr val="008CF3"/>
                </a:solidFill>
                <a:latin typeface="Arial Rounded MT Bold" panose="020F0704030504030204" pitchFamily="34" charset="77"/>
              </a:rPr>
              <a:t>1v1 Skill Moves </a:t>
            </a:r>
            <a:r>
              <a:rPr lang="en-US" sz="1600" i="1" dirty="0">
                <a:solidFill>
                  <a:schemeClr val="tx1"/>
                </a:solidFill>
                <a:latin typeface="Arial Rounded MT Bold" panose="020F0704030504030204" pitchFamily="34" charset="77"/>
              </a:rPr>
              <a:t>Introducing basic skills moves; scissors, step over  each week</a:t>
            </a:r>
          </a:p>
        </p:txBody>
      </p:sp>
      <p:sp>
        <p:nvSpPr>
          <p:cNvPr id="37" name="Rectangle 36">
            <a:extLst>
              <a:ext uri="{FF2B5EF4-FFF2-40B4-BE49-F238E27FC236}">
                <a16:creationId xmlns:a16="http://schemas.microsoft.com/office/drawing/2014/main" xmlns="" id="{A791B8EF-D57C-D049-9791-DEDA26A7957E}"/>
              </a:ext>
            </a:extLst>
          </p:cNvPr>
          <p:cNvSpPr/>
          <p:nvPr/>
        </p:nvSpPr>
        <p:spPr>
          <a:xfrm>
            <a:off x="5897365" y="5154812"/>
            <a:ext cx="2484635" cy="1077218"/>
          </a:xfrm>
          <a:prstGeom prst="rect">
            <a:avLst/>
          </a:prstGeom>
        </p:spPr>
        <p:txBody>
          <a:bodyPr wrap="square">
            <a:spAutoFit/>
          </a:bodyPr>
          <a:lstStyle/>
          <a:p>
            <a:r>
              <a:rPr lang="en-US" sz="1600" i="1" dirty="0">
                <a:solidFill>
                  <a:srgbClr val="008CF3"/>
                </a:solidFill>
                <a:latin typeface="Arial Rounded MT Bold" panose="020F0704030504030204" pitchFamily="34" charset="77"/>
              </a:rPr>
              <a:t>Laws of the Game  </a:t>
            </a:r>
            <a:r>
              <a:rPr lang="en-US" sz="1600" i="1" dirty="0">
                <a:solidFill>
                  <a:schemeClr val="tx1"/>
                </a:solidFill>
                <a:latin typeface="Arial Rounded MT Bold" panose="020F0704030504030204" pitchFamily="34" charset="77"/>
              </a:rPr>
              <a:t>Quiz time to review laws of the game in a fun way to aid learning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idx="4294967295"/>
          </p:nvPr>
        </p:nvSpPr>
        <p:spPr>
          <a:xfrm>
            <a:off x="1880996" y="3543642"/>
            <a:ext cx="6348603" cy="1280771"/>
          </a:xfrm>
          <a:prstGeom prst="rect">
            <a:avLst/>
          </a:prstGeom>
        </p:spPr>
        <p:txBody>
          <a:bodyPr>
            <a:normAutofit fontScale="90000"/>
          </a:bodyPr>
          <a:lstStyle/>
          <a:p>
            <a:pPr algn="ctr" defTabSz="786383">
              <a:defRPr sz="6100">
                <a:solidFill>
                  <a:srgbClr val="5CA8FD"/>
                </a:solidFill>
                <a:latin typeface="Arial Rounded MT Bold"/>
                <a:ea typeface="Arial Rounded MT Bold"/>
                <a:cs typeface="Arial Rounded MT Bold"/>
                <a:sym typeface="Arial Rounded MT Bold"/>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dirty="0">
                <a:solidFill>
                  <a:schemeClr val="accent2">
                    <a:lumOff val="16690"/>
                  </a:schemeClr>
                </a:solidFill>
              </a:rPr>
              <a:t/>
            </a:r>
            <a:br>
              <a:rPr dirty="0">
                <a:solidFill>
                  <a:schemeClr val="accent2">
                    <a:lumOff val="16690"/>
                  </a:schemeClr>
                </a:solidFill>
              </a:rPr>
            </a:br>
            <a:r>
              <a:rPr lang="en-US" dirty="0">
                <a:solidFill>
                  <a:schemeClr val="accent2">
                    <a:lumOff val="16690"/>
                  </a:schemeClr>
                </a:solidFill>
              </a:rPr>
              <a:t/>
            </a:r>
            <a:br>
              <a:rPr lang="en-US" dirty="0">
                <a:solidFill>
                  <a:schemeClr val="accent2">
                    <a:lumOff val="16690"/>
                  </a:schemeClr>
                </a:solidFill>
              </a:rPr>
            </a:br>
            <a:r>
              <a:rPr lang="en-US" dirty="0" err="1">
                <a:solidFill>
                  <a:schemeClr val="accent2">
                    <a:lumOff val="16690"/>
                  </a:schemeClr>
                </a:solidFill>
              </a:rPr>
              <a:t>kickzsoccer</a:t>
            </a:r>
            <a:r>
              <a:rPr lang="en-US" dirty="0">
                <a:solidFill>
                  <a:schemeClr val="accent2">
                    <a:lumOff val="16690"/>
                  </a:schemeClr>
                </a:solidFill>
              </a:rPr>
              <a:t>:</a:t>
            </a:r>
            <a:br>
              <a:rPr lang="en-US" dirty="0">
                <a:solidFill>
                  <a:schemeClr val="accent2">
                    <a:lumOff val="16690"/>
                  </a:schemeClr>
                </a:solidFill>
              </a:rPr>
            </a:br>
            <a:r>
              <a:rPr lang="en-US" dirty="0">
                <a:solidFill>
                  <a:srgbClr val="008CF3"/>
                </a:solidFill>
              </a:rPr>
              <a:t>soccer clinics</a:t>
            </a:r>
            <a:r>
              <a:rPr lang="en-US" dirty="0">
                <a:solidFill>
                  <a:schemeClr val="accent2">
                    <a:lumOff val="16690"/>
                  </a:schemeClr>
                </a:solidFill>
              </a:rPr>
              <a:t/>
            </a:r>
            <a:br>
              <a:rPr lang="en-US" dirty="0">
                <a:solidFill>
                  <a:schemeClr val="accent2">
                    <a:lumOff val="16690"/>
                  </a:schemeClr>
                </a:solidFill>
              </a:rPr>
            </a:br>
            <a:r>
              <a:rPr lang="en-US" dirty="0">
                <a:solidFill>
                  <a:schemeClr val="accent2">
                    <a:lumOff val="16690"/>
                  </a:schemeClr>
                </a:solidFill>
              </a:rPr>
              <a:t/>
            </a:r>
            <a:br>
              <a:rPr lang="en-US" dirty="0">
                <a:solidFill>
                  <a:schemeClr val="accent2">
                    <a:lumOff val="16690"/>
                  </a:schemeClr>
                </a:solidFill>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sz="6700" dirty="0" err="1"/>
              <a:t>Kickzsoccer</a:t>
            </a:r>
            <a:r>
              <a:rPr lang="en-US" dirty="0"/>
              <a:t/>
            </a:r>
            <a:br>
              <a:rPr lang="en-US" dirty="0"/>
            </a:br>
            <a:r>
              <a:rPr sz="6100" dirty="0">
                <a:solidFill>
                  <a:srgbClr val="000000"/>
                </a:solidFill>
              </a:rPr>
              <a:t>Club Services</a:t>
            </a:r>
          </a:p>
        </p:txBody>
      </p:sp>
      <p:sp>
        <p:nvSpPr>
          <p:cNvPr id="106" name="Subtitle 2"/>
          <p:cNvSpPr txBox="1">
            <a:spLocks noGrp="1"/>
          </p:cNvSpPr>
          <p:nvPr>
            <p:ph type="body" sz="quarter" idx="4294967295"/>
          </p:nvPr>
        </p:nvSpPr>
        <p:spPr>
          <a:xfrm>
            <a:off x="1230420" y="2501680"/>
            <a:ext cx="7523162" cy="401638"/>
          </a:xfrm>
          <a:prstGeom prst="rect">
            <a:avLst/>
          </a:prstGeom>
        </p:spPr>
        <p:txBody>
          <a:bodyPr>
            <a:normAutofit/>
          </a:bodyPr>
          <a:lstStyle>
            <a:lvl1pPr marL="0" indent="0" algn="ctr">
              <a:buSzTx/>
              <a:buNone/>
              <a:defRPr>
                <a:latin typeface="Arial Rounded MT Bold"/>
                <a:ea typeface="Arial Rounded MT Bold"/>
                <a:cs typeface="Arial Rounded MT Bold"/>
                <a:sym typeface="Arial Rounded MT Bold"/>
              </a:defRPr>
            </a:lvl1pPr>
          </a:lstStyle>
          <a:p>
            <a:r>
              <a:rPr dirty="0"/>
              <a:t>“we set the goals, so you can score them”</a:t>
            </a:r>
          </a:p>
        </p:txBody>
      </p:sp>
      <p:pic>
        <p:nvPicPr>
          <p:cNvPr id="107" name="Picture 4" descr="Picture 4"/>
          <p:cNvPicPr>
            <a:picLocks noChangeAspect="1"/>
          </p:cNvPicPr>
          <p:nvPr/>
        </p:nvPicPr>
        <p:blipFill>
          <a:blip r:embed="rId3">
            <a:extLst/>
          </a:blip>
          <a:stretch>
            <a:fillRect/>
          </a:stretch>
        </p:blipFill>
        <p:spPr>
          <a:xfrm>
            <a:off x="2580527" y="239989"/>
            <a:ext cx="3429003" cy="2153742"/>
          </a:xfrm>
          <a:prstGeom prst="rect">
            <a:avLst/>
          </a:prstGeom>
          <a:ln w="12700">
            <a:miter lim="400000"/>
          </a:ln>
        </p:spPr>
      </p:pic>
      <p:pic>
        <p:nvPicPr>
          <p:cNvPr id="108" name="Picture 5" descr="Picture 5"/>
          <p:cNvPicPr>
            <a:picLocks noChangeAspect="1"/>
          </p:cNvPicPr>
          <p:nvPr/>
        </p:nvPicPr>
        <p:blipFill>
          <a:blip r:embed="rId4">
            <a:extLst/>
          </a:blip>
          <a:stretch>
            <a:fillRect/>
          </a:stretch>
        </p:blipFill>
        <p:spPr>
          <a:xfrm>
            <a:off x="450438" y="5372827"/>
            <a:ext cx="2459717" cy="1219202"/>
          </a:xfrm>
          <a:prstGeom prst="rect">
            <a:avLst/>
          </a:prstGeom>
          <a:ln w="12700">
            <a:miter lim="400000"/>
          </a:ln>
        </p:spPr>
      </p:pic>
      <p:pic>
        <p:nvPicPr>
          <p:cNvPr id="109" name="Picture 8" descr="Picture 8"/>
          <p:cNvPicPr>
            <a:picLocks noChangeAspect="1"/>
          </p:cNvPicPr>
          <p:nvPr/>
        </p:nvPicPr>
        <p:blipFill>
          <a:blip r:embed="rId5">
            <a:extLst/>
          </a:blip>
          <a:stretch>
            <a:fillRect/>
          </a:stretch>
        </p:blipFill>
        <p:spPr>
          <a:xfrm>
            <a:off x="7162800" y="5334000"/>
            <a:ext cx="1475995" cy="1475995"/>
          </a:xfrm>
          <a:prstGeom prst="rect">
            <a:avLst/>
          </a:prstGeom>
          <a:ln w="12700">
            <a:miter lim="400000"/>
          </a:ln>
        </p:spPr>
      </p:pic>
      <p:sp>
        <p:nvSpPr>
          <p:cNvPr id="110" name="TextBox 9"/>
          <p:cNvSpPr txBox="1"/>
          <p:nvPr/>
        </p:nvSpPr>
        <p:spPr>
          <a:xfrm>
            <a:off x="599326" y="6522738"/>
            <a:ext cx="1981201" cy="2597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000" b="1">
                <a:solidFill>
                  <a:srgbClr val="FFFFFF"/>
                </a:solidFill>
                <a:latin typeface="Britannic Bold"/>
                <a:ea typeface="Britannic Bold"/>
                <a:cs typeface="Britannic Bold"/>
                <a:sym typeface="Britannic Bold"/>
              </a:defRPr>
            </a:pPr>
            <a:r>
              <a:t>Official </a:t>
            </a:r>
            <a:r>
              <a:rPr sz="1100"/>
              <a:t>Equipment</a:t>
            </a:r>
            <a:r>
              <a:t> Provider</a:t>
            </a:r>
          </a:p>
        </p:txBody>
      </p:sp>
      <p:sp>
        <p:nvSpPr>
          <p:cNvPr id="111" name="TextBox 11"/>
          <p:cNvSpPr txBox="1"/>
          <p:nvPr/>
        </p:nvSpPr>
        <p:spPr>
          <a:xfrm>
            <a:off x="7315200" y="6553200"/>
            <a:ext cx="1323595" cy="2565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b="1">
                <a:solidFill>
                  <a:srgbClr val="D5D5D5"/>
                </a:solidFill>
                <a:latin typeface="Britannic Bold"/>
                <a:ea typeface="Britannic Bold"/>
                <a:cs typeface="Britannic Bold"/>
                <a:sym typeface="Britannic Bold"/>
              </a:defRPr>
            </a:lvl1pPr>
          </a:lstStyle>
          <a:p>
            <a:r>
              <a:t>In association with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80CCE54-882B-ED46-85D6-CD90E9783D2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0" b="100000" l="2233" r="99504">
                        <a14:foregroundMark x1="22333" y1="6837" x2="22333" y2="6837"/>
                        <a14:foregroundMark x1="18362" y1="3940" x2="18362" y2="3940"/>
                        <a14:foregroundMark x1="21092" y1="3940" x2="21092" y2="3940"/>
                        <a14:foregroundMark x1="22581" y1="12746" x2="22581" y2="12746"/>
                        <a14:foregroundMark x1="28412" y1="93627" x2="28412" y2="93627"/>
                        <a14:foregroundMark x1="34243" y1="91657" x2="34243" y2="91657"/>
                        <a14:foregroundMark x1="26551" y1="98494" x2="26551" y2="98494"/>
                        <a14:foregroundMark x1="64888" y1="95365" x2="64888" y2="95365"/>
                        <a14:foregroundMark x1="72457" y1="93975" x2="72457" y2="93975"/>
                        <a14:foregroundMark x1="72457" y1="92236" x2="72457" y2="92236"/>
                        <a14:foregroundMark x1="72829" y1="95944" x2="72829" y2="95944"/>
                        <a14:foregroundMark x1="73945" y1="95017" x2="73945" y2="95017"/>
                        <a14:foregroundMark x1="74938" y1="95944" x2="74938" y2="95944"/>
                        <a14:foregroundMark x1="74566" y1="94554" x2="74566" y2="94554"/>
                        <a14:foregroundMark x1="72457" y1="66280" x2="72457" y2="66280"/>
                        <a14:foregroundMark x1="75931" y1="59444" x2="75931" y2="59444"/>
                        <a14:foregroundMark x1="51489" y1="9386" x2="51489" y2="9386"/>
                        <a14:foregroundMark x1="95037" y1="44959" x2="95037" y2="44959"/>
                        <a14:foregroundMark x1="95658" y1="43221" x2="95658" y2="43221"/>
                        <a14:foregroundMark x1="94789" y1="47161" x2="94789" y2="47161"/>
                        <a14:foregroundMark x1="86849" y1="9154" x2="86849" y2="9154"/>
                        <a14:foregroundMark x1="87345" y1="9038" x2="87345" y2="9038"/>
                        <a14:foregroundMark x1="87097" y1="10776" x2="87097" y2="10776"/>
                        <a14:foregroundMark x1="87345" y1="11124" x2="87345" y2="11124"/>
                        <a14:foregroundMark x1="44293" y1="20973" x2="44293" y2="20973"/>
                        <a14:foregroundMark x1="50993" y1="7300" x2="50993" y2="7300"/>
                        <a14:foregroundMark x1="53722" y1="36037" x2="53722" y2="36037"/>
                        <a14:foregroundMark x1="53474" y1="34647" x2="53474" y2="34647"/>
                        <a14:foregroundMark x1="81514" y1="26419" x2="81514" y2="26419"/>
                        <a14:foregroundMark x1="15757" y1="27462" x2="15757" y2="27462"/>
                        <a14:backgroundMark x1="37469" y1="5910" x2="37469" y2="5910"/>
                        <a14:backgroundMark x1="61538" y1="5678" x2="61538" y2="5678"/>
                        <a14:backgroundMark x1="69851" y1="12514" x2="69851" y2="12514"/>
                        <a14:backgroundMark x1="92804" y1="66628" x2="92804" y2="66628"/>
                        <a14:backgroundMark x1="64268" y1="80185" x2="64268" y2="80185"/>
                        <a14:backgroundMark x1="49132" y1="91657" x2="49132" y2="91657"/>
                        <a14:backgroundMark x1="5955" y1="80185" x2="5955" y2="80185"/>
                        <a14:backgroundMark x1="5831" y1="7300" x2="5831" y2="7300"/>
                        <a14:backgroundMark x1="35484" y1="14832" x2="35484" y2="14832"/>
                        <a14:backgroundMark x1="65136" y1="17845" x2="65136" y2="17845"/>
                        <a14:backgroundMark x1="93424" y1="84009" x2="93424" y2="84009"/>
                        <a14:backgroundMark x1="94045" y1="96524" x2="94045" y2="96524"/>
                      </a14:backgroundRemoval>
                    </a14:imgEffect>
                  </a14:imgLayer>
                </a14:imgProps>
              </a:ext>
              <a:ext uri="{28A0092B-C50C-407E-A947-70E740481C1C}">
                <a14:useLocalDpi xmlns:a14="http://schemas.microsoft.com/office/drawing/2010/main" val="0"/>
              </a:ext>
            </a:extLst>
          </a:blip>
          <a:stretch>
            <a:fillRect/>
          </a:stretch>
        </p:blipFill>
        <p:spPr>
          <a:xfrm>
            <a:off x="4688676" y="1946895"/>
            <a:ext cx="4020622" cy="3680348"/>
          </a:xfrm>
          <a:prstGeom prst="rect">
            <a:avLst/>
          </a:prstGeom>
        </p:spPr>
      </p:pic>
      <p:sp>
        <p:nvSpPr>
          <p:cNvPr id="139" name="Title 1"/>
          <p:cNvSpPr txBox="1">
            <a:spLocks noGrp="1"/>
          </p:cNvSpPr>
          <p:nvPr>
            <p:ph type="title"/>
          </p:nvPr>
        </p:nvSpPr>
        <p:spPr>
          <a:xfrm>
            <a:off x="2357562" y="609600"/>
            <a:ext cx="6329237" cy="682533"/>
          </a:xfrm>
          <a:prstGeom prst="rect">
            <a:avLst/>
          </a:prstGeom>
        </p:spPr>
        <p:txBody>
          <a:bodyPr>
            <a:normAutofit/>
          </a:bodyPr>
          <a:lstStyle>
            <a:lvl1pPr>
              <a:defRPr sz="3600">
                <a:solidFill>
                  <a:srgbClr val="000000"/>
                </a:solidFill>
                <a:latin typeface="Arial Rounded MT Bold"/>
                <a:ea typeface="Arial Rounded MT Bold"/>
                <a:cs typeface="Arial Rounded MT Bold"/>
                <a:sym typeface="Arial Rounded MT Bold"/>
              </a:defRPr>
            </a:lvl1pPr>
          </a:lstStyle>
          <a:p>
            <a:r>
              <a:rPr dirty="0">
                <a:solidFill>
                  <a:schemeClr val="tx1"/>
                </a:solidFill>
              </a:rPr>
              <a:t>Skill Builder </a:t>
            </a:r>
            <a:r>
              <a:rPr lang="en-US" dirty="0">
                <a:solidFill>
                  <a:schemeClr val="tx1"/>
                </a:solidFill>
              </a:rPr>
              <a:t>CLINICS</a:t>
            </a:r>
            <a:r>
              <a:rPr dirty="0">
                <a:solidFill>
                  <a:schemeClr val="tx1"/>
                </a:solidFill>
              </a:rPr>
              <a:t> </a:t>
            </a:r>
          </a:p>
        </p:txBody>
      </p:sp>
      <p:sp>
        <p:nvSpPr>
          <p:cNvPr id="140" name="Content Placeholder 3"/>
          <p:cNvSpPr txBox="1">
            <a:spLocks noGrp="1"/>
          </p:cNvSpPr>
          <p:nvPr>
            <p:ph idx="1"/>
          </p:nvPr>
        </p:nvSpPr>
        <p:spPr>
          <a:xfrm>
            <a:off x="339046" y="1619818"/>
            <a:ext cx="8549457" cy="4945367"/>
          </a:xfrm>
          <a:prstGeom prst="rect">
            <a:avLst/>
          </a:prstGeom>
        </p:spPr>
        <p:txBody>
          <a:bodyPr>
            <a:normAutofit fontScale="92500"/>
          </a:bodyPr>
          <a:lstStyle/>
          <a:p>
            <a:pPr marL="0" indent="0" algn="ctr" defTabSz="337820">
              <a:lnSpc>
                <a:spcPct val="90000"/>
              </a:lnSpc>
              <a:spcBef>
                <a:spcPts val="0"/>
              </a:spcBef>
              <a:buSzTx/>
              <a:buNone/>
              <a:defRPr sz="2090">
                <a:solidFill>
                  <a:srgbClr val="454545"/>
                </a:solidFill>
                <a:latin typeface="Arial Rounded MT Bold"/>
                <a:ea typeface="Arial Rounded MT Bold"/>
                <a:cs typeface="Arial Rounded MT Bold"/>
                <a:sym typeface="Arial Rounded MT Bold"/>
              </a:defRPr>
            </a:pPr>
            <a:r>
              <a:rPr lang="en-US" dirty="0">
                <a:solidFill>
                  <a:srgbClr val="FF0000"/>
                </a:solidFill>
              </a:rPr>
              <a:t>“</a:t>
            </a:r>
            <a:r>
              <a:rPr lang="en-US">
                <a:solidFill>
                  <a:srgbClr val="FF0000"/>
                </a:solidFill>
              </a:rPr>
              <a:t>let us </a:t>
            </a:r>
            <a:r>
              <a:rPr lang="en-US" dirty="0">
                <a:solidFill>
                  <a:srgbClr val="FF0000"/>
                </a:solidFill>
              </a:rPr>
              <a:t>create a fun soccer program for your recreation department”</a:t>
            </a:r>
            <a:endParaRPr dirty="0"/>
          </a:p>
          <a:p>
            <a:pPr marL="0" indent="0" defTabSz="337820">
              <a:lnSpc>
                <a:spcPct val="90000"/>
              </a:lnSpc>
              <a:spcBef>
                <a:spcPts val="0"/>
              </a:spcBef>
              <a:buSzTx/>
              <a:buNone/>
              <a:defRPr sz="1900">
                <a:solidFill>
                  <a:srgbClr val="0096FF"/>
                </a:solidFill>
                <a:latin typeface="Arial Rounded MT Bold"/>
                <a:ea typeface="Arial Rounded MT Bold"/>
                <a:cs typeface="Arial Rounded MT Bold"/>
                <a:sym typeface="Arial Rounded MT Bold"/>
              </a:defRPr>
            </a:pPr>
            <a:r>
              <a:rPr lang="en-US" dirty="0"/>
              <a:t>GOAL-SCORING Ages 6-15</a:t>
            </a:r>
          </a:p>
          <a:p>
            <a:pPr marL="504824" lvl="1" indent="-142874" defTabSz="337820">
              <a:lnSpc>
                <a:spcPct val="90000"/>
              </a:lnSpc>
              <a:spcBef>
                <a:spcPts val="0"/>
              </a:spcBef>
              <a:buClrTx/>
              <a:buSzPct val="100000"/>
              <a:buChar char="•"/>
              <a:defRPr sz="1425">
                <a:solidFill>
                  <a:srgbClr val="000000"/>
                </a:solidFill>
                <a:latin typeface="Arial Rounded MT Bold"/>
                <a:ea typeface="Arial Rounded MT Bold"/>
                <a:cs typeface="Arial Rounded MT Bold"/>
                <a:sym typeface="Arial Rounded MT Bold"/>
              </a:defRPr>
            </a:pPr>
            <a:r>
              <a:rPr lang="en-US" dirty="0">
                <a:solidFill>
                  <a:schemeClr val="tx1"/>
                </a:solidFill>
              </a:rPr>
              <a:t>Helps enrich players who are looking to improve their goal scoring ability and become more confident in front of goal. Sessions will include instruction on techniques such as; shooting, finishing, heading, receiving and 1v1 moves.</a:t>
            </a:r>
          </a:p>
          <a:p>
            <a:pPr marL="0" indent="0" defTabSz="337820">
              <a:lnSpc>
                <a:spcPct val="90000"/>
              </a:lnSpc>
              <a:spcBef>
                <a:spcPts val="0"/>
              </a:spcBef>
              <a:buSzTx/>
              <a:buNone/>
              <a:defRPr sz="1900">
                <a:solidFill>
                  <a:srgbClr val="0096FF"/>
                </a:solidFill>
                <a:latin typeface="Arial Rounded MT Bold"/>
                <a:ea typeface="Arial Rounded MT Bold"/>
                <a:cs typeface="Arial Rounded MT Bold"/>
                <a:sym typeface="Arial Rounded MT Bold"/>
              </a:defRPr>
            </a:pPr>
            <a:r>
              <a:rPr lang="en-US" dirty="0"/>
              <a:t>GOALKEEPING Ages 6-15</a:t>
            </a:r>
          </a:p>
          <a:p>
            <a:pPr marL="488016" lvl="1" indent="-126066" defTabSz="337820">
              <a:spcBef>
                <a:spcPts val="0"/>
              </a:spcBef>
              <a:buClrTx/>
              <a:buSzPct val="100000"/>
              <a:buChar char="•"/>
              <a:defRPr sz="1615">
                <a:solidFill>
                  <a:srgbClr val="000000"/>
                </a:solidFill>
                <a:latin typeface="+mn-lt"/>
                <a:ea typeface="+mn-ea"/>
                <a:cs typeface="+mn-cs"/>
                <a:sym typeface="Helvetica"/>
              </a:defRPr>
            </a:pPr>
            <a:r>
              <a:rPr lang="en-US" sz="1425" dirty="0">
                <a:solidFill>
                  <a:schemeClr val="tx1"/>
                </a:solidFill>
                <a:latin typeface="Arial Rounded MT Bold"/>
                <a:ea typeface="Arial Rounded MT Bold"/>
                <a:cs typeface="Arial Rounded MT Bold"/>
                <a:sym typeface="Arial Rounded MT Bold"/>
              </a:rPr>
              <a:t>Used  to advance goalkeepers ability and knowledge by developing the four dimensions of goalkeeping; technical, tactical, physical and mental. Providing players the opportunity to learn the specifics of GK.</a:t>
            </a:r>
            <a:endParaRPr lang="en-US" dirty="0">
              <a:solidFill>
                <a:schemeClr val="tx1"/>
              </a:solidFill>
            </a:endParaRPr>
          </a:p>
          <a:p>
            <a:pPr marL="0" indent="0" defTabSz="337820">
              <a:lnSpc>
                <a:spcPct val="90000"/>
              </a:lnSpc>
              <a:spcBef>
                <a:spcPts val="0"/>
              </a:spcBef>
              <a:buSzTx/>
              <a:buNone/>
              <a:defRPr sz="1900">
                <a:solidFill>
                  <a:srgbClr val="0096FF"/>
                </a:solidFill>
                <a:latin typeface="Arial Rounded MT Bold"/>
                <a:ea typeface="Arial Rounded MT Bold"/>
                <a:cs typeface="Arial Rounded MT Bold"/>
                <a:sym typeface="Arial Rounded MT Bold"/>
              </a:defRPr>
            </a:pPr>
            <a:r>
              <a:rPr dirty="0"/>
              <a:t>DRILLS 4 SKILLS AGES 6-15</a:t>
            </a:r>
          </a:p>
          <a:p>
            <a:pPr marL="504824" lvl="1" indent="-142874" defTabSz="337820">
              <a:lnSpc>
                <a:spcPct val="90000"/>
              </a:lnSpc>
              <a:spcBef>
                <a:spcPts val="0"/>
              </a:spcBef>
              <a:buClrTx/>
              <a:buSzPct val="100000"/>
              <a:buChar char="•"/>
              <a:defRPr sz="1425">
                <a:solidFill>
                  <a:srgbClr val="000000"/>
                </a:solidFill>
                <a:latin typeface="Arial Rounded MT Bold"/>
                <a:ea typeface="Arial Rounded MT Bold"/>
                <a:cs typeface="Arial Rounded MT Bold"/>
                <a:sym typeface="Arial Rounded MT Bold"/>
              </a:defRPr>
            </a:pPr>
            <a:r>
              <a:rPr dirty="0">
                <a:solidFill>
                  <a:schemeClr val="tx1"/>
                </a:solidFill>
              </a:rPr>
              <a:t>Designed to supplement the individual player in their quest to improve their technical ball skills, confidence &amp; fitness with our unique age-specific curriculum. This program will challenge players in every technical aspect required to raise their game to the next level.</a:t>
            </a:r>
            <a:endParaRPr dirty="0">
              <a:solidFill>
                <a:schemeClr val="tx1"/>
              </a:solidFill>
              <a:sym typeface="Helvetica"/>
            </a:endParaRPr>
          </a:p>
          <a:p>
            <a:pPr marL="0" indent="0" defTabSz="337820">
              <a:lnSpc>
                <a:spcPct val="90000"/>
              </a:lnSpc>
              <a:spcBef>
                <a:spcPts val="0"/>
              </a:spcBef>
              <a:buSzTx/>
              <a:buNone/>
              <a:defRPr sz="1900">
                <a:solidFill>
                  <a:srgbClr val="0096FF"/>
                </a:solidFill>
                <a:latin typeface="Arial Rounded MT Bold"/>
                <a:ea typeface="Arial Rounded MT Bold"/>
                <a:cs typeface="Arial Rounded MT Bold"/>
                <a:sym typeface="Arial Rounded MT Bold"/>
              </a:defRPr>
            </a:pPr>
            <a:r>
              <a:rPr dirty="0"/>
              <a:t>BALL MASTERY Ages 6-15</a:t>
            </a:r>
          </a:p>
          <a:p>
            <a:pPr marL="504824" lvl="1" indent="-142874" defTabSz="337820">
              <a:lnSpc>
                <a:spcPct val="90000"/>
              </a:lnSpc>
              <a:spcBef>
                <a:spcPts val="0"/>
              </a:spcBef>
              <a:buClrTx/>
              <a:buSzPct val="100000"/>
              <a:buChar char="•"/>
              <a:defRPr sz="1425">
                <a:solidFill>
                  <a:srgbClr val="000000"/>
                </a:solidFill>
                <a:latin typeface="Arial Rounded MT Bold"/>
                <a:ea typeface="Arial Rounded MT Bold"/>
                <a:cs typeface="Arial Rounded MT Bold"/>
                <a:sym typeface="Arial Rounded MT Bold"/>
              </a:defRPr>
            </a:pPr>
            <a:r>
              <a:rPr dirty="0">
                <a:solidFill>
                  <a:schemeClr val="tx1"/>
                </a:solidFill>
              </a:rPr>
              <a:t>Focuses on individual ball control, touch, technique and co-ordination to encourage confidence in possession. Areas such as; dribbling, receiving, individual possession, passing and 1v1 play will be developed during the course of the program.</a:t>
            </a:r>
            <a:endParaRPr lang="en-US" dirty="0">
              <a:solidFill>
                <a:schemeClr val="tx1"/>
              </a:solidFill>
            </a:endParaRPr>
          </a:p>
          <a:p>
            <a:pPr marL="504824" lvl="1" indent="-142874" defTabSz="337820">
              <a:lnSpc>
                <a:spcPct val="90000"/>
              </a:lnSpc>
              <a:spcBef>
                <a:spcPts val="0"/>
              </a:spcBef>
              <a:buClrTx/>
              <a:buSzPct val="100000"/>
              <a:buFontTx/>
              <a:buChar char="•"/>
              <a:defRPr sz="1425">
                <a:solidFill>
                  <a:srgbClr val="000000"/>
                </a:solidFill>
                <a:latin typeface="Arial Rounded MT Bold"/>
                <a:ea typeface="Arial Rounded MT Bold"/>
                <a:cs typeface="Arial Rounded MT Bold"/>
                <a:sym typeface="Arial Rounded MT Bold"/>
              </a:defRPr>
            </a:pPr>
            <a:endParaRPr lang="en-US" dirty="0">
              <a:solidFill>
                <a:schemeClr val="tx1"/>
              </a:solidFill>
            </a:endParaRP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r>
              <a:rPr lang="en-US" dirty="0">
                <a:solidFill>
                  <a:schemeClr val="tx1"/>
                </a:solidFill>
              </a:rPr>
              <a:t>Note: Programs run weekly for both small &amp; full-sided players for 1hr+ sessions. Flexible schedules available to maximize player attendance</a:t>
            </a:r>
          </a:p>
          <a:p>
            <a:pPr marL="504824" lvl="1" indent="-142874" defTabSz="337820">
              <a:lnSpc>
                <a:spcPct val="90000"/>
              </a:lnSpc>
              <a:spcBef>
                <a:spcPts val="0"/>
              </a:spcBef>
              <a:buClrTx/>
              <a:buSzPct val="100000"/>
              <a:buChar char="•"/>
              <a:defRPr sz="1425">
                <a:solidFill>
                  <a:srgbClr val="000000"/>
                </a:solidFill>
                <a:latin typeface="Arial Rounded MT Bold"/>
                <a:ea typeface="Arial Rounded MT Bold"/>
                <a:cs typeface="Arial Rounded MT Bold"/>
                <a:sym typeface="Arial Rounded MT Bold"/>
              </a:defRPr>
            </a:pPr>
            <a:endParaRPr dirty="0">
              <a:solidFill>
                <a:srgbClr val="454545"/>
              </a:solidFill>
              <a:latin typeface="+mn-lt"/>
              <a:ea typeface="+mn-ea"/>
              <a:cs typeface="+mn-cs"/>
              <a:sym typeface="Helvetica"/>
            </a:endParaRPr>
          </a:p>
        </p:txBody>
      </p:sp>
      <p:sp>
        <p:nvSpPr>
          <p:cNvPr id="141"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6</a:t>
            </a:fld>
            <a:endParaRPr dirty="0"/>
          </a:p>
        </p:txBody>
      </p:sp>
      <p:sp>
        <p:nvSpPr>
          <p:cNvPr id="143"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8" name="Picture 4" descr="Picture 4">
            <a:extLst>
              <a:ext uri="{FF2B5EF4-FFF2-40B4-BE49-F238E27FC236}">
                <a16:creationId xmlns:a16="http://schemas.microsoft.com/office/drawing/2014/main" xmlns="" id="{004112D0-3F3F-0B43-96B9-96FCF700E490}"/>
              </a:ext>
            </a:extLst>
          </p:cNvPr>
          <p:cNvPicPr>
            <a:picLocks noChangeAspect="1"/>
          </p:cNvPicPr>
          <p:nvPr/>
        </p:nvPicPr>
        <p:blipFill>
          <a:blip r:embed="rId5">
            <a:extLst/>
          </a:blip>
          <a:stretch>
            <a:fillRect/>
          </a:stretch>
        </p:blipFill>
        <p:spPr>
          <a:xfrm>
            <a:off x="116567" y="184770"/>
            <a:ext cx="2240996" cy="1407560"/>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noGrp="1"/>
          </p:cNvSpPr>
          <p:nvPr>
            <p:ph type="title"/>
          </p:nvPr>
        </p:nvSpPr>
        <p:spPr>
          <a:xfrm>
            <a:off x="2357563" y="306617"/>
            <a:ext cx="6934200" cy="1139735"/>
          </a:xfrm>
          <a:prstGeom prst="rect">
            <a:avLst/>
          </a:prstGeom>
        </p:spPr>
        <p:txBody>
          <a:bodyPr>
            <a:normAutofit/>
          </a:bodyPr>
          <a:lstStyle/>
          <a:p>
            <a:pPr>
              <a:defRPr sz="3600">
                <a:solidFill>
                  <a:srgbClr val="000000"/>
                </a:solidFill>
                <a:latin typeface="Arial Rounded MT Bold"/>
                <a:ea typeface="Arial Rounded MT Bold"/>
                <a:cs typeface="Arial Rounded MT Bold"/>
                <a:sym typeface="Arial Rounded MT Bold"/>
              </a:defRPr>
            </a:pPr>
            <a:r>
              <a:rPr dirty="0">
                <a:solidFill>
                  <a:schemeClr val="tx1"/>
                </a:solidFill>
              </a:rPr>
              <a:t> </a:t>
            </a:r>
            <a:r>
              <a:rPr lang="en-US" dirty="0">
                <a:solidFill>
                  <a:schemeClr val="tx1"/>
                </a:solidFill>
              </a:rPr>
              <a:t>lesson plan </a:t>
            </a:r>
            <a:r>
              <a:rPr lang="en-US" dirty="0">
                <a:solidFill>
                  <a:srgbClr val="008CF3"/>
                </a:solidFill>
              </a:rPr>
              <a:t>samples</a:t>
            </a:r>
            <a:r>
              <a:rPr dirty="0"/>
              <a:t/>
            </a:r>
            <a:br>
              <a:rPr dirty="0"/>
            </a:br>
            <a:r>
              <a:rPr sz="2700" dirty="0">
                <a:solidFill>
                  <a:srgbClr val="FF0000"/>
                </a:solidFill>
              </a:rPr>
              <a:t>“</a:t>
            </a:r>
            <a:r>
              <a:rPr lang="en-US" sz="2700" dirty="0">
                <a:solidFill>
                  <a:srgbClr val="FF0000"/>
                </a:solidFill>
              </a:rPr>
              <a:t>age appropriate curriculum</a:t>
            </a:r>
            <a:r>
              <a:rPr sz="2700" dirty="0">
                <a:solidFill>
                  <a:srgbClr val="FF0000"/>
                </a:solidFill>
              </a:rPr>
              <a:t>”</a:t>
            </a:r>
          </a:p>
        </p:txBody>
      </p:sp>
      <p:sp>
        <p:nvSpPr>
          <p:cNvPr id="148"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7</a:t>
            </a:fld>
            <a:endParaRPr dirty="0"/>
          </a:p>
        </p:txBody>
      </p:sp>
      <p:sp>
        <p:nvSpPr>
          <p:cNvPr id="150"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8" name="Picture 4" descr="Picture 4">
            <a:extLst>
              <a:ext uri="{FF2B5EF4-FFF2-40B4-BE49-F238E27FC236}">
                <a16:creationId xmlns:a16="http://schemas.microsoft.com/office/drawing/2014/main" xmlns="" id="{442C446A-161C-E246-B074-FF877549A9A5}"/>
              </a:ext>
            </a:extLst>
          </p:cNvPr>
          <p:cNvPicPr>
            <a:picLocks noChangeAspect="1"/>
          </p:cNvPicPr>
          <p:nvPr/>
        </p:nvPicPr>
        <p:blipFill>
          <a:blip r:embed="rId2">
            <a:extLst/>
          </a:blip>
          <a:stretch>
            <a:fillRect/>
          </a:stretch>
        </p:blipFill>
        <p:spPr>
          <a:xfrm>
            <a:off x="116567" y="154767"/>
            <a:ext cx="2240996" cy="1407560"/>
          </a:xfrm>
          <a:prstGeom prst="rect">
            <a:avLst/>
          </a:prstGeom>
          <a:ln w="12700">
            <a:miter lim="400000"/>
          </a:ln>
        </p:spPr>
      </p:pic>
      <p:pic>
        <p:nvPicPr>
          <p:cNvPr id="18" name="Content Placeholder 17">
            <a:extLst>
              <a:ext uri="{FF2B5EF4-FFF2-40B4-BE49-F238E27FC236}">
                <a16:creationId xmlns:a16="http://schemas.microsoft.com/office/drawing/2014/main" xmlns="" id="{1F89F54B-3829-4141-A967-87082D38E6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0575" y="1627955"/>
            <a:ext cx="2699215" cy="3823087"/>
          </a:xfrm>
        </p:spPr>
      </p:pic>
      <p:pic>
        <p:nvPicPr>
          <p:cNvPr id="20" name="Picture 19">
            <a:extLst>
              <a:ext uri="{FF2B5EF4-FFF2-40B4-BE49-F238E27FC236}">
                <a16:creationId xmlns:a16="http://schemas.microsoft.com/office/drawing/2014/main" xmlns="" id="{BBD42788-0A9D-7C40-961F-64D90569B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8" y="1627955"/>
            <a:ext cx="2699215" cy="3619584"/>
          </a:xfrm>
          <a:prstGeom prst="rect">
            <a:avLst/>
          </a:prstGeom>
        </p:spPr>
      </p:pic>
      <p:pic>
        <p:nvPicPr>
          <p:cNvPr id="22" name="Picture 21">
            <a:extLst>
              <a:ext uri="{FF2B5EF4-FFF2-40B4-BE49-F238E27FC236}">
                <a16:creationId xmlns:a16="http://schemas.microsoft.com/office/drawing/2014/main" xmlns="" id="{D679667E-1A1E-8140-97AE-B456A26A7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556" y="2589480"/>
            <a:ext cx="2720948" cy="3735120"/>
          </a:xfrm>
          <a:prstGeom prst="rect">
            <a:avLst/>
          </a:prstGeom>
        </p:spPr>
      </p:pic>
      <p:pic>
        <p:nvPicPr>
          <p:cNvPr id="24" name="Picture 23">
            <a:extLst>
              <a:ext uri="{FF2B5EF4-FFF2-40B4-BE49-F238E27FC236}">
                <a16:creationId xmlns:a16="http://schemas.microsoft.com/office/drawing/2014/main" xmlns="" id="{76714C69-D5E8-3447-9222-DBBAB42DB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3592" y="2589480"/>
            <a:ext cx="2788890" cy="3735120"/>
          </a:xfrm>
          <a:prstGeom prst="rect">
            <a:avLst/>
          </a:prstGeom>
        </p:spPr>
      </p:pic>
    </p:spTree>
    <p:extLst>
      <p:ext uri="{BB962C8B-B14F-4D97-AF65-F5344CB8AC3E}">
        <p14:creationId xmlns:p14="http://schemas.microsoft.com/office/powerpoint/2010/main" val="200364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80CCE54-882B-ED46-85D6-CD90E9783D2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688676" y="1960592"/>
            <a:ext cx="4020622" cy="3652954"/>
          </a:xfrm>
          <a:prstGeom prst="rect">
            <a:avLst/>
          </a:prstGeom>
        </p:spPr>
      </p:pic>
      <p:sp>
        <p:nvSpPr>
          <p:cNvPr id="139" name="Title 1"/>
          <p:cNvSpPr txBox="1">
            <a:spLocks noGrp="1"/>
          </p:cNvSpPr>
          <p:nvPr>
            <p:ph type="title"/>
          </p:nvPr>
        </p:nvSpPr>
        <p:spPr>
          <a:xfrm>
            <a:off x="2357562" y="609600"/>
            <a:ext cx="6329237" cy="682533"/>
          </a:xfrm>
          <a:prstGeom prst="rect">
            <a:avLst/>
          </a:prstGeom>
        </p:spPr>
        <p:txBody>
          <a:bodyPr>
            <a:normAutofit/>
          </a:bodyPr>
          <a:lstStyle>
            <a:lvl1pPr>
              <a:defRPr sz="3600">
                <a:solidFill>
                  <a:srgbClr val="000000"/>
                </a:solidFill>
                <a:latin typeface="Arial Rounded MT Bold"/>
                <a:ea typeface="Arial Rounded MT Bold"/>
                <a:cs typeface="Arial Rounded MT Bold"/>
                <a:sym typeface="Arial Rounded MT Bold"/>
              </a:defRPr>
            </a:lvl1pPr>
          </a:lstStyle>
          <a:p>
            <a:r>
              <a:rPr lang="en-US" dirty="0">
                <a:solidFill>
                  <a:schemeClr val="tx1"/>
                </a:solidFill>
              </a:rPr>
              <a:t>PRE-K SOCCER CLINICS</a:t>
            </a:r>
            <a:r>
              <a:rPr dirty="0">
                <a:solidFill>
                  <a:schemeClr val="tx1"/>
                </a:solidFill>
              </a:rPr>
              <a:t> </a:t>
            </a:r>
          </a:p>
        </p:txBody>
      </p:sp>
      <p:sp>
        <p:nvSpPr>
          <p:cNvPr id="140" name="Content Placeholder 3"/>
          <p:cNvSpPr txBox="1">
            <a:spLocks noGrp="1"/>
          </p:cNvSpPr>
          <p:nvPr>
            <p:ph idx="1"/>
          </p:nvPr>
        </p:nvSpPr>
        <p:spPr>
          <a:xfrm>
            <a:off x="339046" y="1619818"/>
            <a:ext cx="7869771" cy="4945367"/>
          </a:xfrm>
          <a:prstGeom prst="rect">
            <a:avLst/>
          </a:prstGeom>
        </p:spPr>
        <p:txBody>
          <a:bodyPr>
            <a:normAutofit/>
          </a:bodyPr>
          <a:lstStyle/>
          <a:p>
            <a:pPr marL="0" indent="0" algn="ctr" defTabSz="337820">
              <a:lnSpc>
                <a:spcPct val="90000"/>
              </a:lnSpc>
              <a:spcBef>
                <a:spcPts val="0"/>
              </a:spcBef>
              <a:buSzTx/>
              <a:buNone/>
              <a:defRPr sz="2090">
                <a:solidFill>
                  <a:srgbClr val="454545"/>
                </a:solidFill>
                <a:latin typeface="Arial Rounded MT Bold"/>
                <a:ea typeface="Arial Rounded MT Bold"/>
                <a:cs typeface="Arial Rounded MT Bold"/>
                <a:sym typeface="Arial Rounded MT Bold"/>
              </a:defRPr>
            </a:pPr>
            <a:r>
              <a:rPr lang="en-US" dirty="0">
                <a:solidFill>
                  <a:srgbClr val="FF0000"/>
                </a:solidFill>
              </a:rPr>
              <a:t>“A FUN INTRODUCTION TO SOCCER FOR PLAYERS 3-5YRS</a:t>
            </a:r>
            <a:endParaRPr dirty="0"/>
          </a:p>
          <a:p>
            <a:pPr marL="0" indent="0" defTabSz="337820">
              <a:lnSpc>
                <a:spcPct val="90000"/>
              </a:lnSpc>
              <a:spcBef>
                <a:spcPts val="0"/>
              </a:spcBef>
              <a:buSzTx/>
              <a:buNone/>
              <a:defRPr sz="1900">
                <a:solidFill>
                  <a:srgbClr val="0096FF"/>
                </a:solidFill>
                <a:latin typeface="Arial Rounded MT Bold"/>
                <a:ea typeface="Arial Rounded MT Bold"/>
                <a:cs typeface="Arial Rounded MT Bold"/>
                <a:sym typeface="Arial Rounded MT Bold"/>
              </a:defRPr>
            </a:pPr>
            <a:endParaRPr lang="en-US" dirty="0"/>
          </a:p>
          <a:p>
            <a:pPr marL="0" indent="0" defTabSz="337820">
              <a:lnSpc>
                <a:spcPct val="90000"/>
              </a:lnSpc>
              <a:spcBef>
                <a:spcPts val="0"/>
              </a:spcBef>
              <a:buSzTx/>
              <a:buNone/>
              <a:defRPr sz="1900">
                <a:solidFill>
                  <a:srgbClr val="0096FF"/>
                </a:solidFill>
                <a:latin typeface="Arial Rounded MT Bold"/>
                <a:ea typeface="Arial Rounded MT Bold"/>
                <a:cs typeface="Arial Rounded MT Bold"/>
                <a:sym typeface="Arial Rounded MT Bold"/>
              </a:defRPr>
            </a:pPr>
            <a:r>
              <a:rPr lang="en-US" dirty="0"/>
              <a:t>PRE-K SOCCER</a:t>
            </a:r>
            <a:r>
              <a:rPr dirty="0"/>
              <a:t> Ages </a:t>
            </a:r>
            <a:r>
              <a:rPr lang="en-US" dirty="0"/>
              <a:t>3</a:t>
            </a:r>
            <a:r>
              <a:rPr dirty="0"/>
              <a:t>-5</a:t>
            </a:r>
          </a:p>
          <a:p>
            <a:pPr marL="504824" lvl="1" indent="-142874" defTabSz="337820">
              <a:lnSpc>
                <a:spcPct val="90000"/>
              </a:lnSpc>
              <a:spcBef>
                <a:spcPts val="0"/>
              </a:spcBef>
              <a:buClrTx/>
              <a:buSzPct val="100000"/>
              <a:defRPr sz="1425">
                <a:solidFill>
                  <a:srgbClr val="000000"/>
                </a:solidFill>
                <a:latin typeface="Arial Rounded MT Bold"/>
                <a:ea typeface="Arial Rounded MT Bold"/>
                <a:cs typeface="Arial Rounded MT Bold"/>
                <a:sym typeface="Arial Rounded MT Bold"/>
              </a:defRPr>
            </a:pPr>
            <a:r>
              <a:rPr lang="en-US" sz="1425" dirty="0">
                <a:solidFill>
                  <a:schemeClr val="tx1"/>
                </a:solidFill>
                <a:effectLst/>
                <a:sym typeface="Arial Rounded MT Bold"/>
              </a:rPr>
              <a:t>A FUN introduction to soccer in a safe and enjoyable environment. A unique soccer experience that combines children’s general interests and hobbies with fun soccer related activities. These activities are designed to engage player into performing basic soccer skills and fundamentals, providing them an excellent introduction and head start towards their soccer careers.</a:t>
            </a: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endParaRPr lang="en-US" sz="1425" dirty="0">
              <a:solidFill>
                <a:schemeClr val="tx1"/>
              </a:solidFill>
              <a:effectLst/>
              <a:sym typeface="Arial Rounded MT Bold"/>
            </a:endParaRP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r>
              <a:rPr lang="en-US" sz="1425" dirty="0">
                <a:solidFill>
                  <a:schemeClr val="tx1"/>
                </a:solidFill>
                <a:effectLst/>
                <a:sym typeface="Arial Rounded MT Bold"/>
              </a:rPr>
              <a:t>Sessions would run weekly either on a weekday and/or weekday for 1 hour sessions at a field and location convenient to you and your participants.</a:t>
            </a: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endParaRPr lang="en-US" sz="1425" dirty="0">
              <a:solidFill>
                <a:schemeClr val="tx1"/>
              </a:solidFill>
              <a:effectLst/>
              <a:sym typeface="Arial Rounded MT Bold"/>
            </a:endParaRP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r>
              <a:rPr lang="en-US" sz="1425" dirty="0">
                <a:solidFill>
                  <a:schemeClr val="tx1"/>
                </a:solidFill>
                <a:effectLst/>
                <a:sym typeface="Arial Rounded MT Bold"/>
              </a:rPr>
              <a:t>Gender split optional</a:t>
            </a: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endParaRPr lang="en-US" sz="1425" dirty="0">
              <a:solidFill>
                <a:schemeClr val="tx1"/>
              </a:solidFill>
              <a:effectLst/>
              <a:sym typeface="Arial Rounded MT Bold"/>
            </a:endParaRP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r>
              <a:rPr lang="en-US" sz="1400" dirty="0">
                <a:solidFill>
                  <a:schemeClr val="tx1"/>
                </a:solidFill>
                <a:effectLst/>
                <a:sym typeface="Arial Rounded MT Bold"/>
              </a:rPr>
              <a:t>30 MINUTE SESSIONS ALSO AVAILABLE</a:t>
            </a:r>
          </a:p>
          <a:p>
            <a:pPr marL="504824" lvl="1" indent="-142874" defTabSz="337820">
              <a:lnSpc>
                <a:spcPct val="90000"/>
              </a:lnSpc>
              <a:spcBef>
                <a:spcPts val="0"/>
              </a:spcBef>
              <a:buClrTx/>
              <a:buSzPct val="100000"/>
              <a:defRPr sz="1425">
                <a:solidFill>
                  <a:srgbClr val="000000"/>
                </a:solidFill>
                <a:latin typeface="Arial Rounded MT Bold"/>
                <a:ea typeface="Arial Rounded MT Bold"/>
                <a:cs typeface="Arial Rounded MT Bold"/>
                <a:sym typeface="Arial Rounded MT Bold"/>
              </a:defRPr>
            </a:pPr>
            <a:endParaRPr lang="en-US" dirty="0">
              <a:solidFill>
                <a:schemeClr val="tx1"/>
              </a:solidFill>
            </a:endParaRPr>
          </a:p>
          <a:p>
            <a:pPr marL="361950" lvl="1" indent="0" defTabSz="337820">
              <a:lnSpc>
                <a:spcPct val="90000"/>
              </a:lnSpc>
              <a:spcBef>
                <a:spcPts val="0"/>
              </a:spcBef>
              <a:buClrTx/>
              <a:buSzPct val="100000"/>
              <a:buNone/>
              <a:defRPr sz="1425">
                <a:solidFill>
                  <a:srgbClr val="000000"/>
                </a:solidFill>
                <a:latin typeface="Arial Rounded MT Bold"/>
                <a:ea typeface="Arial Rounded MT Bold"/>
                <a:cs typeface="Arial Rounded MT Bold"/>
                <a:sym typeface="Arial Rounded MT Bold"/>
              </a:defRPr>
            </a:pPr>
            <a:endParaRPr lang="en-US" dirty="0">
              <a:solidFill>
                <a:schemeClr val="tx1"/>
              </a:solidFill>
            </a:endParaRPr>
          </a:p>
        </p:txBody>
      </p:sp>
      <p:sp>
        <p:nvSpPr>
          <p:cNvPr id="141"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8</a:t>
            </a:fld>
            <a:endParaRPr dirty="0"/>
          </a:p>
        </p:txBody>
      </p:sp>
      <p:sp>
        <p:nvSpPr>
          <p:cNvPr id="143"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8" name="Picture 4" descr="Picture 4">
            <a:extLst>
              <a:ext uri="{FF2B5EF4-FFF2-40B4-BE49-F238E27FC236}">
                <a16:creationId xmlns:a16="http://schemas.microsoft.com/office/drawing/2014/main" xmlns="" id="{004112D0-3F3F-0B43-96B9-96FCF700E490}"/>
              </a:ext>
            </a:extLst>
          </p:cNvPr>
          <p:cNvPicPr>
            <a:picLocks noChangeAspect="1"/>
          </p:cNvPicPr>
          <p:nvPr/>
        </p:nvPicPr>
        <p:blipFill>
          <a:blip r:embed="rId4">
            <a:extLst/>
          </a:blip>
          <a:stretch>
            <a:fillRect/>
          </a:stretch>
        </p:blipFill>
        <p:spPr>
          <a:xfrm>
            <a:off x="116567" y="288680"/>
            <a:ext cx="2240996" cy="1407560"/>
          </a:xfrm>
          <a:prstGeom prst="rect">
            <a:avLst/>
          </a:prstGeom>
          <a:ln w="12700">
            <a:miter lim="400000"/>
          </a:ln>
        </p:spPr>
      </p:pic>
    </p:spTree>
    <p:extLst>
      <p:ext uri="{BB962C8B-B14F-4D97-AF65-F5344CB8AC3E}">
        <p14:creationId xmlns:p14="http://schemas.microsoft.com/office/powerpoint/2010/main" val="99426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noGrp="1"/>
          </p:cNvSpPr>
          <p:nvPr>
            <p:ph type="title"/>
          </p:nvPr>
        </p:nvSpPr>
        <p:spPr>
          <a:xfrm>
            <a:off x="2357563" y="306617"/>
            <a:ext cx="6934200" cy="1139735"/>
          </a:xfrm>
          <a:prstGeom prst="rect">
            <a:avLst/>
          </a:prstGeom>
        </p:spPr>
        <p:txBody>
          <a:bodyPr>
            <a:normAutofit/>
          </a:bodyPr>
          <a:lstStyle/>
          <a:p>
            <a:pPr>
              <a:defRPr sz="3600">
                <a:solidFill>
                  <a:srgbClr val="000000"/>
                </a:solidFill>
                <a:latin typeface="Arial Rounded MT Bold"/>
                <a:ea typeface="Arial Rounded MT Bold"/>
                <a:cs typeface="Arial Rounded MT Bold"/>
                <a:sym typeface="Arial Rounded MT Bold"/>
              </a:defRPr>
            </a:pPr>
            <a:r>
              <a:rPr dirty="0">
                <a:solidFill>
                  <a:schemeClr val="tx1"/>
                </a:solidFill>
              </a:rPr>
              <a:t> </a:t>
            </a:r>
            <a:r>
              <a:rPr lang="en-US" dirty="0">
                <a:solidFill>
                  <a:schemeClr val="tx1"/>
                </a:solidFill>
              </a:rPr>
              <a:t>lesson plan </a:t>
            </a:r>
            <a:r>
              <a:rPr lang="en-US" dirty="0">
                <a:solidFill>
                  <a:srgbClr val="008CF3"/>
                </a:solidFill>
              </a:rPr>
              <a:t>samples</a:t>
            </a:r>
            <a:r>
              <a:rPr dirty="0"/>
              <a:t/>
            </a:r>
            <a:br>
              <a:rPr dirty="0"/>
            </a:br>
            <a:r>
              <a:rPr sz="2700" dirty="0">
                <a:solidFill>
                  <a:srgbClr val="FF0000"/>
                </a:solidFill>
              </a:rPr>
              <a:t>“</a:t>
            </a:r>
            <a:r>
              <a:rPr lang="en-US" sz="2700" dirty="0">
                <a:solidFill>
                  <a:srgbClr val="FF0000"/>
                </a:solidFill>
              </a:rPr>
              <a:t>learn skills thru fun games</a:t>
            </a:r>
            <a:r>
              <a:rPr sz="2700" dirty="0">
                <a:solidFill>
                  <a:srgbClr val="FF0000"/>
                </a:solidFill>
              </a:rPr>
              <a:t>”</a:t>
            </a:r>
          </a:p>
        </p:txBody>
      </p:sp>
      <p:sp>
        <p:nvSpPr>
          <p:cNvPr id="148" name="Slide Number Placeholder 2"/>
          <p:cNvSpPr txBox="1">
            <a:spLocks noGrp="1"/>
          </p:cNvSpPr>
          <p:nvPr>
            <p:ph type="sldNum" sz="quarter" idx="12"/>
          </p:nvPr>
        </p:nvSpPr>
        <p:spPr>
          <a:xfrm>
            <a:off x="8530093" y="6139460"/>
            <a:ext cx="358411" cy="6375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9</a:t>
            </a:fld>
            <a:endParaRPr dirty="0"/>
          </a:p>
        </p:txBody>
      </p:sp>
      <p:sp>
        <p:nvSpPr>
          <p:cNvPr id="150" name="Slide Number Placeholder 2"/>
          <p:cNvSpPr txBox="1"/>
          <p:nvPr/>
        </p:nvSpPr>
        <p:spPr>
          <a:xfrm>
            <a:off x="6324600" y="6324600"/>
            <a:ext cx="2057400" cy="307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400" b="1">
                <a:solidFill>
                  <a:srgbClr val="FFFFFF"/>
                </a:solidFill>
                <a:latin typeface="News Gothic MT"/>
                <a:ea typeface="News Gothic MT"/>
                <a:cs typeface="News Gothic MT"/>
                <a:sym typeface="News Gothic MT"/>
              </a:defRPr>
            </a:lvl1pPr>
          </a:lstStyle>
          <a:p>
            <a:r>
              <a:rPr dirty="0"/>
              <a:t>www.kickzsoccer.com</a:t>
            </a:r>
          </a:p>
        </p:txBody>
      </p:sp>
      <p:pic>
        <p:nvPicPr>
          <p:cNvPr id="8" name="Picture 4" descr="Picture 4">
            <a:extLst>
              <a:ext uri="{FF2B5EF4-FFF2-40B4-BE49-F238E27FC236}">
                <a16:creationId xmlns:a16="http://schemas.microsoft.com/office/drawing/2014/main" xmlns="" id="{442C446A-161C-E246-B074-FF877549A9A5}"/>
              </a:ext>
            </a:extLst>
          </p:cNvPr>
          <p:cNvPicPr>
            <a:picLocks noChangeAspect="1"/>
          </p:cNvPicPr>
          <p:nvPr/>
        </p:nvPicPr>
        <p:blipFill>
          <a:blip r:embed="rId2">
            <a:extLst/>
          </a:blip>
          <a:stretch>
            <a:fillRect/>
          </a:stretch>
        </p:blipFill>
        <p:spPr>
          <a:xfrm>
            <a:off x="116567" y="154767"/>
            <a:ext cx="2240996" cy="1407560"/>
          </a:xfrm>
          <a:prstGeom prst="rect">
            <a:avLst/>
          </a:prstGeom>
          <a:ln w="12700">
            <a:miter lim="400000"/>
          </a:ln>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431" y="1772018"/>
            <a:ext cx="2858985" cy="404177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7028" y="1772018"/>
            <a:ext cx="2858986" cy="404177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190" y="1772017"/>
            <a:ext cx="2858986" cy="4041775"/>
          </a:xfrm>
          <a:prstGeom prst="rect">
            <a:avLst/>
          </a:prstGeom>
        </p:spPr>
      </p:pic>
    </p:spTree>
    <p:extLst>
      <p:ext uri="{BB962C8B-B14F-4D97-AF65-F5344CB8AC3E}">
        <p14:creationId xmlns:p14="http://schemas.microsoft.com/office/powerpoint/2010/main" val="1178402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Breeze">
  <a:themeElements>
    <a:clrScheme name="Breeze">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Breeze">
      <a:majorFont>
        <a:latin typeface="Calibri"/>
        <a:ea typeface="Calibri"/>
        <a:cs typeface="Calibri"/>
      </a:majorFont>
      <a:minorFont>
        <a:latin typeface="Helvetica"/>
        <a:ea typeface="Helvetica"/>
        <a:cs typeface="Helvetica"/>
      </a:minorFont>
    </a:fontScheme>
    <a:fmtScheme name="Bree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0000"/>
              </a:srgbClr>
            </a:outerShdw>
          </a:effectLst>
        </a:effectStyle>
        <a:effectStyle>
          <a:effectLst>
            <a:outerShdw blurRad="63500" dist="25400" dir="5400000" rotWithShape="0">
              <a:srgbClr val="000000">
                <a:alpha val="40000"/>
              </a:srgbClr>
            </a:outerShdw>
          </a:effectLst>
        </a:effectStyle>
        <a:effectStyle>
          <a:effectLst>
            <a:outerShdw blurRad="63500" dist="254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4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{66760D2F-A526-F44D-8697-2A72B2DF02AC}tf10001063</Template>
  <TotalTime>26277</TotalTime>
  <Words>1147</Words>
  <Application>Microsoft Macintosh PowerPoint</Application>
  <PresentationFormat>On-screen Show (4:3)</PresentationFormat>
  <Paragraphs>129</Paragraphs>
  <Slides>14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Narrow</vt:lpstr>
      <vt:lpstr>Arial Rounded MT Bold</vt:lpstr>
      <vt:lpstr>Arial Unicode MS</vt:lpstr>
      <vt:lpstr>Britannic Bold</vt:lpstr>
      <vt:lpstr>Calibri</vt:lpstr>
      <vt:lpstr>Century Gothic</vt:lpstr>
      <vt:lpstr>Helvetica</vt:lpstr>
      <vt:lpstr>News Gothic MT</vt:lpstr>
      <vt:lpstr>Times New Roman</vt:lpstr>
      <vt:lpstr>Mesh</vt:lpstr>
      <vt:lpstr>                kickzsoccer: recreation services                Kickzsoccer Recreation Services</vt:lpstr>
      <vt:lpstr>About Us</vt:lpstr>
      <vt:lpstr>Recreational Program Support “SPRING &amp; FALL SEASONS / AGES 6-15YRS”</vt:lpstr>
      <vt:lpstr>Sample Curriculum</vt:lpstr>
      <vt:lpstr>                 kickzsoccer: soccer clinics                 Kickzsoccer Club Services</vt:lpstr>
      <vt:lpstr>Skill Builder CLINICS </vt:lpstr>
      <vt:lpstr> lesson plan samples “age appropriate curriculum”</vt:lpstr>
      <vt:lpstr>PRE-K SOCCER CLINICS </vt:lpstr>
      <vt:lpstr> lesson plan samples “learn skills thru fun games”</vt:lpstr>
      <vt:lpstr>                 kickzsoccer: soccer camps                 Kickzsoccer Club Services</vt:lpstr>
      <vt:lpstr>   Seasonal Summer Camps “PLAYERS AGES 3-15YRS OF ALL LEVELS”</vt:lpstr>
      <vt:lpstr>   world cup soccer camp “learn skills from around the world”</vt:lpstr>
      <vt:lpstr>Request more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Kickzsoccer  Club Services</dc:title>
  <cp:lastModifiedBy>Microsoft Office User</cp:lastModifiedBy>
  <cp:revision>61</cp:revision>
  <dcterms:modified xsi:type="dcterms:W3CDTF">2020-06-18T20:30:36Z</dcterms:modified>
</cp:coreProperties>
</file>